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6" r:id="rId1"/>
    <p:sldMasterId id="2147483868" r:id="rId2"/>
  </p:sldMasterIdLst>
  <p:handoutMasterIdLst>
    <p:handoutMasterId r:id="rId94"/>
  </p:handoutMasterIdLst>
  <p:sldIdLst>
    <p:sldId id="256" r:id="rId3"/>
    <p:sldId id="270" r:id="rId4"/>
    <p:sldId id="271" r:id="rId5"/>
    <p:sldId id="272" r:id="rId6"/>
    <p:sldId id="273" r:id="rId7"/>
    <p:sldId id="279" r:id="rId8"/>
    <p:sldId id="278" r:id="rId9"/>
    <p:sldId id="277" r:id="rId10"/>
    <p:sldId id="276" r:id="rId11"/>
    <p:sldId id="275" r:id="rId12"/>
    <p:sldId id="274" r:id="rId13"/>
    <p:sldId id="280" r:id="rId14"/>
    <p:sldId id="281" r:id="rId15"/>
    <p:sldId id="282" r:id="rId16"/>
    <p:sldId id="294" r:id="rId17"/>
    <p:sldId id="283" r:id="rId18"/>
    <p:sldId id="284" r:id="rId19"/>
    <p:sldId id="285" r:id="rId20"/>
    <p:sldId id="286" r:id="rId21"/>
    <p:sldId id="287" r:id="rId22"/>
    <p:sldId id="288" r:id="rId23"/>
    <p:sldId id="289" r:id="rId24"/>
    <p:sldId id="290" r:id="rId25"/>
    <p:sldId id="291" r:id="rId26"/>
    <p:sldId id="292" r:id="rId27"/>
    <p:sldId id="293" r:id="rId28"/>
    <p:sldId id="295" r:id="rId29"/>
    <p:sldId id="296" r:id="rId30"/>
    <p:sldId id="297" r:id="rId31"/>
    <p:sldId id="312" r:id="rId32"/>
    <p:sldId id="298" r:id="rId33"/>
    <p:sldId id="299" r:id="rId34"/>
    <p:sldId id="300" r:id="rId35"/>
    <p:sldId id="301" r:id="rId36"/>
    <p:sldId id="302" r:id="rId37"/>
    <p:sldId id="303" r:id="rId38"/>
    <p:sldId id="304" r:id="rId39"/>
    <p:sldId id="313" r:id="rId40"/>
    <p:sldId id="305" r:id="rId41"/>
    <p:sldId id="314" r:id="rId42"/>
    <p:sldId id="307" r:id="rId43"/>
    <p:sldId id="308" r:id="rId44"/>
    <p:sldId id="309" r:id="rId45"/>
    <p:sldId id="310" r:id="rId46"/>
    <p:sldId id="315" r:id="rId47"/>
    <p:sldId id="311" r:id="rId48"/>
    <p:sldId id="316" r:id="rId49"/>
    <p:sldId id="317" r:id="rId50"/>
    <p:sldId id="318" r:id="rId51"/>
    <p:sldId id="319" r:id="rId52"/>
    <p:sldId id="320" r:id="rId53"/>
    <p:sldId id="321" r:id="rId54"/>
    <p:sldId id="322" r:id="rId55"/>
    <p:sldId id="323" r:id="rId56"/>
    <p:sldId id="324" r:id="rId57"/>
    <p:sldId id="325" r:id="rId58"/>
    <p:sldId id="326" r:id="rId59"/>
    <p:sldId id="334" r:id="rId60"/>
    <p:sldId id="327" r:id="rId61"/>
    <p:sldId id="335" r:id="rId62"/>
    <p:sldId id="328" r:id="rId63"/>
    <p:sldId id="329" r:id="rId64"/>
    <p:sldId id="330" r:id="rId65"/>
    <p:sldId id="331" r:id="rId66"/>
    <p:sldId id="332" r:id="rId67"/>
    <p:sldId id="333" r:id="rId68"/>
    <p:sldId id="338" r:id="rId69"/>
    <p:sldId id="339" r:id="rId70"/>
    <p:sldId id="340" r:id="rId71"/>
    <p:sldId id="341" r:id="rId72"/>
    <p:sldId id="342" r:id="rId73"/>
    <p:sldId id="343" r:id="rId74"/>
    <p:sldId id="344" r:id="rId75"/>
    <p:sldId id="363" r:id="rId76"/>
    <p:sldId id="345" r:id="rId77"/>
    <p:sldId id="346" r:id="rId78"/>
    <p:sldId id="347" r:id="rId79"/>
    <p:sldId id="348" r:id="rId80"/>
    <p:sldId id="349" r:id="rId81"/>
    <p:sldId id="350" r:id="rId82"/>
    <p:sldId id="351" r:id="rId83"/>
    <p:sldId id="364" r:id="rId84"/>
    <p:sldId id="365" r:id="rId85"/>
    <p:sldId id="366" r:id="rId86"/>
    <p:sldId id="367" r:id="rId87"/>
    <p:sldId id="368" r:id="rId88"/>
    <p:sldId id="352" r:id="rId89"/>
    <p:sldId id="353" r:id="rId90"/>
    <p:sldId id="354" r:id="rId91"/>
    <p:sldId id="355" r:id="rId92"/>
    <p:sldId id="356" r:id="rId93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588" autoAdjust="0"/>
    <p:restoredTop sz="94660"/>
  </p:normalViewPr>
  <p:slideViewPr>
    <p:cSldViewPr snapToGrid="0">
      <p:cViewPr varScale="1">
        <p:scale>
          <a:sx n="124" d="100"/>
          <a:sy n="124" d="100"/>
        </p:scale>
        <p:origin x="94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presProps" Target="presProps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slide" Target="slides/slide89.xml"/><Relationship Id="rId9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theme" Target="theme/theme1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2BB194-E75F-4991-9296-79CA057DAA47}" type="datetimeFigureOut">
              <a:rPr lang="zh-CN" altLang="en-US" smtClean="0"/>
              <a:t>2016/9/25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80C3B7-3086-430E-A299-8B7D946186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78799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31A09-981A-4366-ABEE-C2EDA39B4B42}" type="datetimeFigureOut">
              <a:rPr lang="zh-CN" altLang="en-US" smtClean="0"/>
              <a:t>2016/9/25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A3DD3D-DBD4-49F4-9FE1-A93CDB8FF3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38575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31A09-981A-4366-ABEE-C2EDA39B4B42}" type="datetimeFigureOut">
              <a:rPr lang="zh-CN" altLang="en-US" smtClean="0"/>
              <a:t>2016/9/25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A3DD3D-DBD4-49F4-9FE1-A93CDB8FF3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71115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31A09-981A-4366-ABEE-C2EDA39B4B42}" type="datetimeFigureOut">
              <a:rPr lang="zh-CN" altLang="en-US" smtClean="0"/>
              <a:t>2016/9/25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A3DD3D-DBD4-49F4-9FE1-A93CDB8FF3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72695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45662-3F32-4BCF-91A4-4FEFAA0F5078}" type="datetimeFigureOut">
              <a:rPr lang="zh-CN" altLang="en-US" smtClean="0"/>
              <a:t>2016/9/25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543B4-526F-421C-B3C8-85973F62A13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33130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45662-3F32-4BCF-91A4-4FEFAA0F5078}" type="datetimeFigureOut">
              <a:rPr lang="zh-CN" altLang="en-US" smtClean="0"/>
              <a:t>2016/9/25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543B4-526F-421C-B3C8-85973F62A13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56433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45662-3F32-4BCF-91A4-4FEFAA0F5078}" type="datetimeFigureOut">
              <a:rPr lang="zh-CN" altLang="en-US" smtClean="0"/>
              <a:t>2016/9/25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543B4-526F-421C-B3C8-85973F62A13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01951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45662-3F32-4BCF-91A4-4FEFAA0F5078}" type="datetimeFigureOut">
              <a:rPr lang="zh-CN" altLang="en-US" smtClean="0"/>
              <a:t>2016/9/25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543B4-526F-421C-B3C8-85973F62A13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22953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45662-3F32-4BCF-91A4-4FEFAA0F5078}" type="datetimeFigureOut">
              <a:rPr lang="zh-CN" altLang="en-US" smtClean="0"/>
              <a:t>2016/9/25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543B4-526F-421C-B3C8-85973F62A13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1194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45662-3F32-4BCF-91A4-4FEFAA0F5078}" type="datetimeFigureOut">
              <a:rPr lang="zh-CN" altLang="en-US" smtClean="0"/>
              <a:t>2016/9/25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543B4-526F-421C-B3C8-85973F62A13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259058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45662-3F32-4BCF-91A4-4FEFAA0F5078}" type="datetimeFigureOut">
              <a:rPr lang="zh-CN" altLang="en-US" smtClean="0"/>
              <a:t>2016/9/25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543B4-526F-421C-B3C8-85973F62A13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25522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45662-3F32-4BCF-91A4-4FEFAA0F5078}" type="datetimeFigureOut">
              <a:rPr lang="zh-CN" altLang="en-US" smtClean="0"/>
              <a:t>2016/9/25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543B4-526F-421C-B3C8-85973F62A13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00109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987879"/>
            <a:ext cx="7886700" cy="751114"/>
          </a:xfrm>
        </p:spPr>
        <p:txBody>
          <a:bodyPr/>
          <a:lstStyle>
            <a:lvl1pPr algn="ctr">
              <a:defRPr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 anchor="ctr"/>
          <a:lstStyle>
            <a:lvl1pPr>
              <a:defRPr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  <a:lvl2pPr>
              <a:defRPr>
                <a:latin typeface="华文楷体" panose="02010600040101010101" pitchFamily="2" charset="-122"/>
                <a:ea typeface="华文楷体" panose="02010600040101010101" pitchFamily="2" charset="-122"/>
              </a:defRPr>
            </a:lvl2pPr>
            <a:lvl3pPr>
              <a:defRPr>
                <a:latin typeface="华文楷体" panose="02010600040101010101" pitchFamily="2" charset="-122"/>
                <a:ea typeface="华文楷体" panose="02010600040101010101" pitchFamily="2" charset="-122"/>
              </a:defRPr>
            </a:lvl3pPr>
            <a:lvl4pPr>
              <a:defRPr>
                <a:latin typeface="华文楷体" panose="02010600040101010101" pitchFamily="2" charset="-122"/>
                <a:ea typeface="华文楷体" panose="02010600040101010101" pitchFamily="2" charset="-122"/>
              </a:defRPr>
            </a:lvl4pPr>
            <a:lvl5pPr>
              <a:defRPr>
                <a:latin typeface="华文楷体" panose="02010600040101010101" pitchFamily="2" charset="-122"/>
                <a:ea typeface="华文楷体" panose="02010600040101010101" pitchFamily="2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31A09-981A-4366-ABEE-C2EDA39B4B42}" type="datetimeFigureOut">
              <a:rPr lang="zh-CN" altLang="en-US" smtClean="0"/>
              <a:t>2016/9/25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A3DD3D-DBD4-49F4-9FE1-A93CDB8FF3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762329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45662-3F32-4BCF-91A4-4FEFAA0F5078}" type="datetimeFigureOut">
              <a:rPr lang="zh-CN" altLang="en-US" smtClean="0"/>
              <a:t>2016/9/25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543B4-526F-421C-B3C8-85973F62A13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174151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45662-3F32-4BCF-91A4-4FEFAA0F5078}" type="datetimeFigureOut">
              <a:rPr lang="zh-CN" altLang="en-US" smtClean="0"/>
              <a:t>2016/9/25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543B4-526F-421C-B3C8-85973F62A13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741745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45662-3F32-4BCF-91A4-4FEFAA0F5078}" type="datetimeFigureOut">
              <a:rPr lang="zh-CN" altLang="en-US" smtClean="0"/>
              <a:t>2016/9/25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543B4-526F-421C-B3C8-85973F62A13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11054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31A09-981A-4366-ABEE-C2EDA39B4B42}" type="datetimeFigureOut">
              <a:rPr lang="zh-CN" altLang="en-US" smtClean="0"/>
              <a:t>2016/9/25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A3DD3D-DBD4-49F4-9FE1-A93CDB8FF3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81927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31A09-981A-4366-ABEE-C2EDA39B4B42}" type="datetimeFigureOut">
              <a:rPr lang="zh-CN" altLang="en-US" smtClean="0"/>
              <a:t>2016/9/25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A3DD3D-DBD4-49F4-9FE1-A93CDB8FF3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8381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31A09-981A-4366-ABEE-C2EDA39B4B42}" type="datetimeFigureOut">
              <a:rPr lang="zh-CN" altLang="en-US" smtClean="0"/>
              <a:t>2016/9/25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A3DD3D-DBD4-49F4-9FE1-A93CDB8FF3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51997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31A09-981A-4366-ABEE-C2EDA39B4B42}" type="datetimeFigureOut">
              <a:rPr lang="zh-CN" altLang="en-US" smtClean="0"/>
              <a:t>2016/9/25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A3DD3D-DBD4-49F4-9FE1-A93CDB8FF3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0847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31A09-981A-4366-ABEE-C2EDA39B4B42}" type="datetimeFigureOut">
              <a:rPr lang="zh-CN" altLang="en-US" smtClean="0"/>
              <a:t>2016/9/25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A3DD3D-DBD4-49F4-9FE1-A93CDB8FF3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57728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31A09-981A-4366-ABEE-C2EDA39B4B42}" type="datetimeFigureOut">
              <a:rPr lang="zh-CN" altLang="en-US" smtClean="0"/>
              <a:t>2016/9/25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A3DD3D-DBD4-49F4-9FE1-A93CDB8FF3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1551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31A09-981A-4366-ABEE-C2EDA39B4B42}" type="datetimeFigureOut">
              <a:rPr lang="zh-CN" altLang="en-US" smtClean="0"/>
              <a:t>2016/9/25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A3DD3D-DBD4-49F4-9FE1-A93CDB8FF3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41150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2.jp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031A09-981A-4366-ABEE-C2EDA39B4B42}" type="datetimeFigureOut">
              <a:rPr lang="zh-CN" altLang="en-US" smtClean="0"/>
              <a:t>2016/9/25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A3DD3D-DBD4-49F4-9FE1-A93CDB8FF3AB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6773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7" r:id="rId1"/>
    <p:sldLayoutId id="2147483858" r:id="rId2"/>
    <p:sldLayoutId id="2147483859" r:id="rId3"/>
    <p:sldLayoutId id="2147483860" r:id="rId4"/>
    <p:sldLayoutId id="2147483861" r:id="rId5"/>
    <p:sldLayoutId id="2147483862" r:id="rId6"/>
    <p:sldLayoutId id="2147483863" r:id="rId7"/>
    <p:sldLayoutId id="2147483864" r:id="rId8"/>
    <p:sldLayoutId id="2147483865" r:id="rId9"/>
    <p:sldLayoutId id="2147483866" r:id="rId10"/>
    <p:sldLayoutId id="214748386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A45662-3F32-4BCF-91A4-4FEFAA0F5078}" type="datetimeFigureOut">
              <a:rPr lang="zh-CN" altLang="en-US" smtClean="0"/>
              <a:t>2016/9/25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1543B4-526F-421C-B3C8-85973F62A13D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5813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9" r:id="rId1"/>
    <p:sldLayoutId id="2147483870" r:id="rId2"/>
    <p:sldLayoutId id="2147483871" r:id="rId3"/>
    <p:sldLayoutId id="2147483872" r:id="rId4"/>
    <p:sldLayoutId id="2147483873" r:id="rId5"/>
    <p:sldLayoutId id="2147483874" r:id="rId6"/>
    <p:sldLayoutId id="2147483875" r:id="rId7"/>
    <p:sldLayoutId id="2147483876" r:id="rId8"/>
    <p:sldLayoutId id="2147483877" r:id="rId9"/>
    <p:sldLayoutId id="2147483878" r:id="rId10"/>
    <p:sldLayoutId id="214748387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7.png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dirty="0"/>
              <a:t>多旋翼飞行器控制与导航技术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多旋翼的路径规划</a:t>
            </a:r>
          </a:p>
        </p:txBody>
      </p:sp>
    </p:spTree>
    <p:extLst>
      <p:ext uri="{BB962C8B-B14F-4D97-AF65-F5344CB8AC3E}">
        <p14:creationId xmlns:p14="http://schemas.microsoft.com/office/powerpoint/2010/main" val="35938932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数学符号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位形空间</a:t>
            </a:r>
            <a:endParaRPr lang="en-US" altLang="zh-CN" dirty="0" smtClean="0"/>
          </a:p>
          <a:p>
            <a:r>
              <a:rPr lang="zh-CN" altLang="en-US" dirty="0" smtClean="0"/>
              <a:t>位形</a:t>
            </a:r>
            <a:endParaRPr lang="en-US" altLang="zh-CN" dirty="0"/>
          </a:p>
          <a:p>
            <a:r>
              <a:rPr lang="zh-CN" altLang="en-US" dirty="0" smtClean="0"/>
              <a:t>自由空间</a:t>
            </a:r>
            <a:endParaRPr lang="en-US" altLang="zh-CN" dirty="0" smtClean="0"/>
          </a:p>
          <a:p>
            <a:r>
              <a:rPr lang="zh-CN" altLang="en-US" dirty="0" smtClean="0"/>
              <a:t>障碍物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属性</a:t>
            </a:r>
            <a:endParaRPr lang="en-US" altLang="zh-CN" dirty="0" smtClean="0"/>
          </a:p>
          <a:p>
            <a:endParaRPr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9667" y="2185220"/>
            <a:ext cx="1254252" cy="39954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9667" y="2668643"/>
            <a:ext cx="1083564" cy="45985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9667" y="3200188"/>
            <a:ext cx="900683" cy="46545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9667" y="3752273"/>
            <a:ext cx="925068" cy="487536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39667" y="4915039"/>
            <a:ext cx="2224088" cy="900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2625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自由空间例子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无人机可以飞行的空间，自由空间</a:t>
            </a:r>
            <a:endParaRPr lang="en-US" altLang="zh-CN" dirty="0" smtClean="0"/>
          </a:p>
          <a:p>
            <a:r>
              <a:rPr lang="zh-CN" altLang="en-US" dirty="0" smtClean="0"/>
              <a:t>点型无人机</a:t>
            </a: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2974848"/>
            <a:ext cx="3774397" cy="1346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1018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例子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无人机可以飞行的空间，自由空间</a:t>
            </a:r>
            <a:endParaRPr lang="en-US" altLang="zh-CN" dirty="0" smtClean="0"/>
          </a:p>
          <a:p>
            <a:r>
              <a:rPr lang="zh-CN" altLang="en-US" dirty="0"/>
              <a:t>点型无人机</a:t>
            </a:r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2997454"/>
            <a:ext cx="4181513" cy="2690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9032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例子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无人机可以飞行的空间，自由空间</a:t>
            </a:r>
            <a:endParaRPr lang="en-US" altLang="zh-CN" dirty="0" smtClean="0"/>
          </a:p>
          <a:p>
            <a:r>
              <a:rPr lang="zh-CN" altLang="en-US" dirty="0"/>
              <a:t>圆形</a:t>
            </a:r>
            <a:r>
              <a:rPr lang="zh-CN" altLang="en-US" dirty="0" smtClean="0"/>
              <a:t>无人机</a:t>
            </a: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147" y="2778205"/>
            <a:ext cx="6052566" cy="2492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5404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例子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无人机可以飞行的空间，自由空间</a:t>
            </a:r>
            <a:endParaRPr lang="en-US" altLang="zh-CN" dirty="0" smtClean="0"/>
          </a:p>
          <a:p>
            <a:r>
              <a:rPr lang="zh-CN" altLang="en-US" dirty="0"/>
              <a:t>圆形无人机</a:t>
            </a:r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732" y="2948253"/>
            <a:ext cx="7706535" cy="3038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6681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例子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无人机可以飞行的空间，自由空间</a:t>
            </a:r>
            <a:endParaRPr lang="en-US" altLang="zh-CN" dirty="0" smtClean="0"/>
          </a:p>
          <a:p>
            <a:r>
              <a:rPr lang="zh-CN" altLang="en-US" dirty="0"/>
              <a:t>圆形无人机</a:t>
            </a:r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837" y="3041294"/>
            <a:ext cx="7331965" cy="2932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6913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计算自由空间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自由空间通过无人机沿障碍物边缘划过得到</a:t>
            </a:r>
            <a:endParaRPr lang="en-US" altLang="zh-CN" dirty="0" smtClean="0"/>
          </a:p>
          <a:p>
            <a:r>
              <a:rPr lang="zh-CN" altLang="en-US" dirty="0" smtClean="0"/>
              <a:t>这种方法叫做</a:t>
            </a:r>
            <a:r>
              <a:rPr lang="en-US" altLang="zh-CN" dirty="0" err="1" smtClean="0"/>
              <a:t>Minowski</a:t>
            </a:r>
            <a:r>
              <a:rPr lang="en-US" altLang="zh-CN" dirty="0" smtClean="0"/>
              <a:t> sum</a:t>
            </a:r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785" y="3554769"/>
            <a:ext cx="6484430" cy="1500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9231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err="1"/>
              <a:t>Minowski</a:t>
            </a:r>
            <a:r>
              <a:rPr lang="en-US" altLang="zh-CN" dirty="0"/>
              <a:t> </a:t>
            </a:r>
            <a:r>
              <a:rPr lang="en-US" altLang="zh-CN" dirty="0" smtClean="0"/>
              <a:t>sum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三角形无人机，矩形障碍物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4995" y="2875788"/>
            <a:ext cx="5937885" cy="2829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2711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例子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多边形无人机</a:t>
            </a: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r>
              <a:rPr lang="en-US" altLang="zh-CN" dirty="0" smtClean="0"/>
              <a:t>C-space</a:t>
            </a:r>
            <a:r>
              <a:rPr lang="zh-CN" altLang="en-US" dirty="0" smtClean="0"/>
              <a:t>由无人机沿障碍物边缘划过得到</a:t>
            </a:r>
            <a:endParaRPr lang="en-US" altLang="zh-CN" dirty="0" smtClean="0"/>
          </a:p>
          <a:p>
            <a:endParaRPr lang="en-US" altLang="zh-CN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4738" y="1944025"/>
            <a:ext cx="4830478" cy="3035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6335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基础路径规划问题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条件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自由空间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初始状态</a:t>
            </a:r>
            <a:endParaRPr lang="en-US" altLang="zh-CN" dirty="0" smtClean="0"/>
          </a:p>
          <a:p>
            <a:pPr lvl="1"/>
            <a:r>
              <a:rPr lang="zh-CN" altLang="en-US" dirty="0"/>
              <a:t>目标状态</a:t>
            </a:r>
            <a:endParaRPr lang="en-US" altLang="zh-CN" dirty="0"/>
          </a:p>
          <a:p>
            <a:r>
              <a:rPr lang="zh-CN" altLang="en-US" dirty="0" smtClean="0"/>
              <a:t>目标：找出连通路径</a:t>
            </a:r>
            <a:endParaRPr lang="en-US" altLang="zh-CN" dirty="0" smtClean="0"/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9673" y="4547044"/>
            <a:ext cx="5212511" cy="139045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7225" y="2900929"/>
            <a:ext cx="786153" cy="35084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7225" y="3218408"/>
            <a:ext cx="461296" cy="38982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04993" y="3617963"/>
            <a:ext cx="545759" cy="38333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69664" y="1661921"/>
            <a:ext cx="4242816" cy="2937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4550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飞越森林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07145" y="1825625"/>
            <a:ext cx="672970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665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路径规划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 smtClean="0"/>
              <a:t>1.C-space </a:t>
            </a:r>
            <a:r>
              <a:rPr lang="zh-CN" altLang="en-US" b="1" dirty="0" smtClean="0"/>
              <a:t>离散化</a:t>
            </a:r>
            <a:endParaRPr lang="en-US" altLang="zh-CN" b="1" dirty="0" smtClean="0"/>
          </a:p>
          <a:p>
            <a:pPr lvl="1"/>
            <a:r>
              <a:rPr lang="zh-CN" altLang="en-US" b="1" dirty="0" smtClean="0"/>
              <a:t>（生成图表、路线图）</a:t>
            </a:r>
            <a:endParaRPr lang="en-US" altLang="zh-CN" b="1" dirty="0"/>
          </a:p>
          <a:p>
            <a:r>
              <a:rPr lang="en-US" altLang="zh-CN" dirty="0" smtClean="0"/>
              <a:t>2.</a:t>
            </a:r>
            <a:r>
              <a:rPr lang="zh-CN" altLang="en-US" dirty="0" smtClean="0"/>
              <a:t>搜索算法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（笛卡尔算法、</a:t>
            </a:r>
            <a:r>
              <a:rPr lang="en-US" altLang="zh-CN" dirty="0" smtClean="0"/>
              <a:t>A</a:t>
            </a:r>
            <a:r>
              <a:rPr lang="zh-CN" altLang="en-US" dirty="0" smtClean="0"/>
              <a:t>*、</a:t>
            </a:r>
            <a:r>
              <a:rPr lang="en-US" altLang="zh-CN" dirty="0" smtClean="0"/>
              <a:t>……</a:t>
            </a:r>
            <a:r>
              <a:rPr lang="zh-CN" altLang="en-US" dirty="0" smtClean="0"/>
              <a:t>）</a:t>
            </a:r>
            <a:endParaRPr lang="en-US" altLang="zh-CN" dirty="0"/>
          </a:p>
          <a:p>
            <a:r>
              <a:rPr lang="en-US" altLang="zh-CN" dirty="0" smtClean="0"/>
              <a:t>3.</a:t>
            </a:r>
            <a:r>
              <a:rPr lang="zh-CN" altLang="en-US" dirty="0" smtClean="0"/>
              <a:t>重新规划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（</a:t>
            </a:r>
            <a:r>
              <a:rPr lang="en-US" altLang="zh-CN" dirty="0" smtClean="0"/>
              <a:t>D</a:t>
            </a:r>
            <a:r>
              <a:rPr lang="zh-CN" altLang="en-US" dirty="0" smtClean="0"/>
              <a:t>*、</a:t>
            </a:r>
            <a:r>
              <a:rPr lang="en-US" altLang="zh-CN" dirty="0" smtClean="0"/>
              <a:t>……</a:t>
            </a:r>
            <a:r>
              <a:rPr lang="zh-CN" altLang="en-US" dirty="0" smtClean="0"/>
              <a:t>）</a:t>
            </a:r>
            <a:endParaRPr lang="en-US" altLang="zh-CN" dirty="0"/>
          </a:p>
          <a:p>
            <a:r>
              <a:rPr lang="en-US" altLang="zh-CN" dirty="0" smtClean="0"/>
              <a:t>4.</a:t>
            </a:r>
            <a:r>
              <a:rPr lang="zh-CN" altLang="en-US" dirty="0" smtClean="0"/>
              <a:t>路线追踪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（</a:t>
            </a:r>
            <a:r>
              <a:rPr lang="en-US" altLang="zh-CN" dirty="0" smtClean="0"/>
              <a:t>PID</a:t>
            </a:r>
            <a:r>
              <a:rPr lang="zh-CN" altLang="en-US" dirty="0" smtClean="0"/>
              <a:t>控制、位场、</a:t>
            </a:r>
            <a:r>
              <a:rPr lang="en-US" altLang="zh-CN" dirty="0" smtClean="0"/>
              <a:t>……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168316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C-space </a:t>
            </a:r>
            <a:r>
              <a:rPr lang="zh-CN" altLang="en-US" dirty="0" smtClean="0"/>
              <a:t>离散化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组合规划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一定能够找到一种解决方案（如果存在）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需要多边形分解</a:t>
            </a:r>
            <a:endParaRPr lang="en-US" altLang="zh-CN" dirty="0" smtClean="0"/>
          </a:p>
          <a:p>
            <a:pPr lvl="1"/>
            <a:r>
              <a:rPr lang="zh-CN" altLang="en-US" dirty="0"/>
              <a:t>更</a:t>
            </a:r>
            <a:r>
              <a:rPr lang="zh-CN" altLang="en-US" dirty="0" smtClean="0"/>
              <a:t>高维度的问题难以求解</a:t>
            </a:r>
            <a:endParaRPr lang="en-US" altLang="zh-CN" dirty="0"/>
          </a:p>
          <a:p>
            <a:r>
              <a:rPr lang="zh-CN" altLang="en-US" dirty="0" smtClean="0"/>
              <a:t>取样规划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不一定能够找到结果，但效率更高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只需要逐点评估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需要注意的问题：</a:t>
            </a:r>
            <a:endParaRPr lang="en-US" altLang="zh-CN" dirty="0" smtClean="0"/>
          </a:p>
          <a:p>
            <a:pPr lvl="2"/>
            <a:r>
              <a:rPr lang="zh-CN" altLang="en-US" dirty="0"/>
              <a:t>网格</a:t>
            </a:r>
            <a:r>
              <a:rPr lang="zh-CN" altLang="en-US" dirty="0" smtClean="0"/>
              <a:t>分解，路线图，随机树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7437" y="4738688"/>
            <a:ext cx="728663" cy="384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984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网格分解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构造规则网格</a:t>
            </a:r>
            <a:endParaRPr lang="en-US" altLang="zh-CN" dirty="0" smtClean="0"/>
          </a:p>
          <a:p>
            <a:r>
              <a:rPr lang="zh-CN" altLang="en-US" dirty="0" smtClean="0"/>
              <a:t>确定每一个网格的状态（</a:t>
            </a:r>
            <a:r>
              <a:rPr lang="en-US" altLang="zh-CN" dirty="0" smtClean="0"/>
              <a:t>free/</a:t>
            </a:r>
            <a:r>
              <a:rPr lang="en-US" altLang="zh-CN" dirty="0" err="1" smtClean="0"/>
              <a:t>occ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r>
              <a:rPr lang="zh-CN" altLang="en-US" dirty="0" smtClean="0"/>
              <a:t>简单，但效率低（</a:t>
            </a:r>
            <a:r>
              <a:rPr lang="en-US" altLang="zh-CN" dirty="0" smtClean="0"/>
              <a:t>why</a:t>
            </a:r>
            <a:r>
              <a:rPr lang="zh-CN" altLang="en-US" dirty="0" smtClean="0"/>
              <a:t>？）</a:t>
            </a:r>
            <a:endParaRPr lang="en-US" altLang="zh-CN" dirty="0" smtClean="0"/>
          </a:p>
          <a:p>
            <a:r>
              <a:rPr lang="zh-CN" altLang="en-US" dirty="0"/>
              <a:t>不</a:t>
            </a:r>
            <a:r>
              <a:rPr lang="zh-CN" altLang="en-US" dirty="0" smtClean="0"/>
              <a:t>精确（</a:t>
            </a:r>
            <a:r>
              <a:rPr lang="en-US" altLang="zh-CN" dirty="0" smtClean="0"/>
              <a:t>why</a:t>
            </a:r>
            <a:r>
              <a:rPr lang="zh-CN" altLang="en-US" dirty="0" smtClean="0"/>
              <a:t>？）</a:t>
            </a: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632" y="3928356"/>
            <a:ext cx="5980735" cy="2248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0399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网格分解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825624"/>
            <a:ext cx="3766472" cy="4359275"/>
          </a:xfrm>
        </p:spPr>
        <p:txBody>
          <a:bodyPr/>
          <a:lstStyle/>
          <a:p>
            <a:r>
              <a:rPr lang="zh-CN" altLang="en-US" dirty="0" smtClean="0"/>
              <a:t>规则网格</a:t>
            </a:r>
            <a:endParaRPr lang="en-US" altLang="zh-CN" dirty="0" smtClean="0"/>
          </a:p>
          <a:p>
            <a:r>
              <a:rPr lang="zh-CN" altLang="en-US" dirty="0"/>
              <a:t>构造</a:t>
            </a:r>
            <a:r>
              <a:rPr lang="zh-CN" altLang="en-US" dirty="0" smtClean="0"/>
              <a:t>图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网格顶点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边缘可遍历</a:t>
            </a:r>
            <a:endParaRPr lang="en-US" altLang="zh-CN" dirty="0" smtClean="0"/>
          </a:p>
          <a:p>
            <a:r>
              <a:rPr lang="zh-CN" altLang="en-US" dirty="0" smtClean="0"/>
              <a:t>问题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加入起点和终点，连接最近邻居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执行图搜索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825624"/>
            <a:ext cx="3943350" cy="4273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1623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随机道路地图（</a:t>
            </a:r>
            <a:r>
              <a:rPr lang="en-US" altLang="zh-CN" dirty="0" smtClean="0"/>
              <a:t>PRMs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高纬度时网格复杂度不增加</a:t>
            </a:r>
            <a:endParaRPr lang="en-US" altLang="zh-CN" dirty="0" smtClean="0"/>
          </a:p>
          <a:p>
            <a:r>
              <a:rPr lang="zh-CN" altLang="en-US" dirty="0" smtClean="0"/>
              <a:t>基于抽样的方法</a:t>
            </a:r>
            <a:endParaRPr lang="en-US" altLang="zh-CN" dirty="0" smtClean="0"/>
          </a:p>
          <a:p>
            <a:r>
              <a:rPr lang="zh-CN" altLang="en-US" dirty="0" smtClean="0"/>
              <a:t>点：在</a:t>
            </a:r>
            <a:r>
              <a:rPr lang="en-US" altLang="zh-CN" i="1" dirty="0" smtClean="0"/>
              <a:t>C</a:t>
            </a:r>
            <a:r>
              <a:rPr lang="zh-CN" altLang="en-US" dirty="0" smtClean="0"/>
              <a:t>中随机抽样，检测其是否处于</a:t>
            </a:r>
            <a:r>
              <a:rPr lang="en-US" altLang="zh-CN" i="1" dirty="0" err="1" smtClean="0"/>
              <a:t>C</a:t>
            </a:r>
            <a:r>
              <a:rPr lang="en-US" altLang="zh-CN" i="1" baseline="-25000" dirty="0" err="1" smtClean="0"/>
              <a:t>free</a:t>
            </a:r>
            <a:endParaRPr lang="en-US" altLang="zh-CN" i="1" baseline="-25000" dirty="0" smtClean="0"/>
          </a:p>
          <a:p>
            <a:endParaRPr lang="en-US" altLang="zh-CN" i="1" baseline="-25000" dirty="0"/>
          </a:p>
          <a:p>
            <a:endParaRPr lang="en-US" altLang="zh-CN" i="1" baseline="-25000" dirty="0" smtClean="0"/>
          </a:p>
          <a:p>
            <a:pPr marL="0" indent="0">
              <a:buNone/>
            </a:pPr>
            <a:endParaRPr lang="en-US" altLang="zh-CN" i="1" baseline="-25000" dirty="0"/>
          </a:p>
          <a:p>
            <a:endParaRPr lang="en-US" altLang="zh-CN" i="1" baseline="-25000" dirty="0"/>
          </a:p>
          <a:p>
            <a:endParaRPr lang="en-US" altLang="zh-CN" i="1" baseline="-25000" dirty="0" smtClean="0"/>
          </a:p>
          <a:p>
            <a:endParaRPr lang="en-US" altLang="zh-CN" i="1" baseline="-250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1831" y="3492533"/>
            <a:ext cx="2700337" cy="2684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8341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随机道路地图（</a:t>
            </a:r>
            <a:r>
              <a:rPr lang="en-US" altLang="zh-CN" dirty="0"/>
              <a:t>PRMs</a:t>
            </a:r>
            <a:r>
              <a:rPr lang="zh-CN" altLang="en-US" dirty="0"/>
              <a:t>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点</a:t>
            </a:r>
            <a:r>
              <a:rPr lang="zh-CN" altLang="en-US" dirty="0"/>
              <a:t>：在</a:t>
            </a:r>
            <a:r>
              <a:rPr lang="en-US" altLang="zh-CN" i="1" dirty="0"/>
              <a:t>C</a:t>
            </a:r>
            <a:r>
              <a:rPr lang="zh-CN" altLang="en-US" dirty="0"/>
              <a:t>中随机抽样，检测其是否处于</a:t>
            </a:r>
            <a:r>
              <a:rPr lang="en-US" altLang="zh-CN" i="1" dirty="0" err="1"/>
              <a:t>C</a:t>
            </a:r>
            <a:r>
              <a:rPr lang="en-US" altLang="zh-CN" i="1" baseline="-25000" dirty="0" err="1"/>
              <a:t>free</a:t>
            </a:r>
            <a:endParaRPr lang="en-US" altLang="zh-CN" i="1" baseline="-25000" dirty="0"/>
          </a:p>
          <a:p>
            <a:r>
              <a:rPr lang="zh-CN" altLang="en-US" dirty="0" smtClean="0"/>
              <a:t>边缘：检测距离边最近的两个点是否可以通过</a:t>
            </a:r>
            <a:endParaRPr lang="en-US" altLang="zh-CN" dirty="0" smtClean="0"/>
          </a:p>
          <a:p>
            <a:r>
              <a:rPr lang="zh-CN" altLang="en-US" dirty="0" smtClean="0"/>
              <a:t>近邻选择方法：选择最近的</a:t>
            </a:r>
            <a:r>
              <a:rPr lang="en-US" altLang="zh-CN" dirty="0" smtClean="0"/>
              <a:t>k</a:t>
            </a:r>
            <a:r>
              <a:rPr lang="zh-CN" altLang="en-US" dirty="0" smtClean="0"/>
              <a:t>个点或者选择一定半径范围内的点</a:t>
            </a:r>
            <a:endParaRPr lang="en-US" altLang="zh-CN" dirty="0" smtClean="0"/>
          </a:p>
          <a:p>
            <a:r>
              <a:rPr lang="zh-CN" altLang="en-US" dirty="0" smtClean="0"/>
              <a:t>增加点和边，直到路标的密度足够使用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293307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PRM </a:t>
            </a:r>
            <a:r>
              <a:rPr lang="zh-CN" altLang="en-US" dirty="0" smtClean="0"/>
              <a:t>例子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625" y="1723540"/>
            <a:ext cx="7524750" cy="4453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5661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随机道路图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825625"/>
            <a:ext cx="3905250" cy="4351338"/>
          </a:xfrm>
        </p:spPr>
        <p:txBody>
          <a:bodyPr anchor="t"/>
          <a:lstStyle/>
          <a:p>
            <a:pPr marL="0" indent="0">
              <a:buNone/>
            </a:pPr>
            <a:r>
              <a:rPr lang="en-US" altLang="zh-CN" dirty="0" smtClean="0"/>
              <a:t>+ </a:t>
            </a:r>
            <a:r>
              <a:rPr lang="zh-CN" altLang="en-US" dirty="0" smtClean="0"/>
              <a:t>所有</a:t>
            </a:r>
            <a:r>
              <a:rPr lang="zh-CN" altLang="en-US" dirty="0"/>
              <a:t>可能都考虑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 smtClean="0"/>
              <a:t>+ </a:t>
            </a:r>
            <a:r>
              <a:rPr lang="zh-CN" altLang="en-US" dirty="0" smtClean="0"/>
              <a:t>很好的扩展到高纬度的</a:t>
            </a:r>
            <a:r>
              <a:rPr lang="en-US" altLang="zh-CN" dirty="0" smtClean="0"/>
              <a:t>C-space</a:t>
            </a:r>
          </a:p>
          <a:p>
            <a:pPr marL="0" indent="0">
              <a:buNone/>
            </a:pPr>
            <a:r>
              <a:rPr lang="en-US" altLang="zh-CN" dirty="0" smtClean="0"/>
              <a:t>+ </a:t>
            </a:r>
            <a:r>
              <a:rPr lang="zh-CN" altLang="en-US" dirty="0" smtClean="0"/>
              <a:t>非常普及，扩展性好</a:t>
            </a:r>
            <a:endParaRPr lang="zh-CN" altLang="en-US" dirty="0"/>
          </a:p>
        </p:txBody>
      </p:sp>
      <p:sp>
        <p:nvSpPr>
          <p:cNvPr id="4" name="内容占位符 2"/>
          <p:cNvSpPr txBox="1">
            <a:spLocks/>
          </p:cNvSpPr>
          <p:nvPr/>
        </p:nvSpPr>
        <p:spPr>
          <a:xfrm>
            <a:off x="4610100" y="1825625"/>
            <a:ext cx="3905250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 dirty="0" smtClean="0"/>
              <a:t>-  </a:t>
            </a:r>
            <a:r>
              <a:rPr lang="zh-CN" altLang="en-US" dirty="0" smtClean="0"/>
              <a:t>对于有些问题求解不理想（如狭窄的通路）</a:t>
            </a:r>
            <a:endParaRPr lang="en-US" altLang="zh-CN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dirty="0" smtClean="0"/>
              <a:t>-  </a:t>
            </a:r>
            <a:r>
              <a:rPr lang="zh-CN" altLang="en-US" dirty="0" smtClean="0"/>
              <a:t>不是最优解，不完全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3681444"/>
            <a:ext cx="3363166" cy="249551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6223" y="3751682"/>
            <a:ext cx="3222689" cy="2355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3599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快速探索随机树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zh-CN" altLang="en-US" dirty="0" smtClean="0"/>
              <a:t>找到从起点到终点的树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0205" y="2296737"/>
            <a:ext cx="6303590" cy="3880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7142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快速探索随机树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zh-CN" altLang="en-US" dirty="0" smtClean="0"/>
              <a:t>算法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1.</a:t>
            </a:r>
            <a:r>
              <a:rPr lang="zh-CN" altLang="en-US" dirty="0" smtClean="0"/>
              <a:t>初始化树，确定起始点</a:t>
            </a:r>
            <a:r>
              <a:rPr lang="en-US" altLang="zh-CN" i="1" u="sng" dirty="0" err="1" smtClean="0"/>
              <a:t>q</a:t>
            </a:r>
            <a:r>
              <a:rPr lang="en-US" altLang="zh-CN" i="1" u="sng" baseline="-25000" dirty="0" err="1" smtClean="0"/>
              <a:t>I</a:t>
            </a:r>
            <a:endParaRPr lang="en-US" altLang="zh-CN" i="1" u="sng" baseline="-25000" dirty="0" smtClean="0"/>
          </a:p>
          <a:p>
            <a:pPr lvl="1"/>
            <a:r>
              <a:rPr lang="en-US" altLang="zh-CN" dirty="0" smtClean="0"/>
              <a:t>2.</a:t>
            </a:r>
            <a:r>
              <a:rPr lang="zh-CN" altLang="en-US" dirty="0" smtClean="0"/>
              <a:t>选择一个随机的目标地点（每</a:t>
            </a:r>
            <a:r>
              <a:rPr lang="en-US" altLang="zh-CN" dirty="0" smtClean="0"/>
              <a:t>100</a:t>
            </a:r>
            <a:r>
              <a:rPr lang="zh-CN" altLang="en-US" dirty="0" smtClean="0"/>
              <a:t>次迭代，选择一个</a:t>
            </a:r>
            <a:r>
              <a:rPr lang="en-US" altLang="zh-CN" i="1" dirty="0" err="1" smtClean="0"/>
              <a:t>q</a:t>
            </a:r>
            <a:r>
              <a:rPr lang="en-US" altLang="zh-CN" i="1" baseline="-25000" dirty="0" err="1" smtClean="0"/>
              <a:t>G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3.</a:t>
            </a:r>
            <a:r>
              <a:rPr lang="zh-CN" altLang="en-US" dirty="0" smtClean="0"/>
              <a:t>在路标中选择最近的点</a:t>
            </a:r>
            <a:endParaRPr lang="en-US" altLang="zh-CN" dirty="0"/>
          </a:p>
          <a:p>
            <a:pPr lvl="1"/>
            <a:r>
              <a:rPr lang="en-US" altLang="zh-CN" dirty="0" smtClean="0"/>
              <a:t>4.</a:t>
            </a:r>
            <a:r>
              <a:rPr lang="zh-CN" altLang="en-US" dirty="0" smtClean="0"/>
              <a:t>将这个点想目标点靠近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5.</a:t>
            </a:r>
            <a:r>
              <a:rPr lang="zh-CN" altLang="en-US" dirty="0" smtClean="0"/>
              <a:t>重复步骤直到到达目的地</a:t>
            </a:r>
            <a:endParaRPr lang="en-US" altLang="zh-CN" dirty="0" smtClean="0"/>
          </a:p>
          <a:p>
            <a:r>
              <a:rPr lang="zh-CN" altLang="en-US" dirty="0" smtClean="0"/>
              <a:t>为什么不每次都选择</a:t>
            </a:r>
            <a:r>
              <a:rPr lang="en-US" altLang="zh-CN" i="1" dirty="0" err="1" smtClean="0"/>
              <a:t>q</a:t>
            </a:r>
            <a:r>
              <a:rPr lang="en-US" altLang="zh-CN" i="1" baseline="-25000" dirty="0" err="1" smtClean="0"/>
              <a:t>G</a:t>
            </a:r>
            <a:endParaRPr lang="zh-CN" altLang="en-US" i="1" baseline="-25000" dirty="0"/>
          </a:p>
        </p:txBody>
      </p:sp>
    </p:spTree>
    <p:extLst>
      <p:ext uri="{BB962C8B-B14F-4D97-AF65-F5344CB8AC3E}">
        <p14:creationId xmlns:p14="http://schemas.microsoft.com/office/powerpoint/2010/main" val="8328652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路径规划问题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给定障碍物、无人机、无人机运动能力，计算出无人机从起点到终点的无碰撞路线</a:t>
            </a: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7249" y="2945083"/>
            <a:ext cx="5909501" cy="3231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4400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快速探索随机树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zh-CN" altLang="en-US" dirty="0" smtClean="0"/>
              <a:t>算法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1.</a:t>
            </a:r>
            <a:r>
              <a:rPr lang="zh-CN" altLang="en-US" dirty="0" smtClean="0"/>
              <a:t>初始化树，确定起始点</a:t>
            </a:r>
            <a:r>
              <a:rPr lang="en-US" altLang="zh-CN" i="1" u="sng" dirty="0" err="1" smtClean="0"/>
              <a:t>q</a:t>
            </a:r>
            <a:r>
              <a:rPr lang="en-US" altLang="zh-CN" i="1" u="sng" baseline="-25000" dirty="0" err="1" smtClean="0"/>
              <a:t>I</a:t>
            </a:r>
            <a:endParaRPr lang="en-US" altLang="zh-CN" i="1" u="sng" baseline="-25000" dirty="0" smtClean="0"/>
          </a:p>
          <a:p>
            <a:pPr lvl="1"/>
            <a:r>
              <a:rPr lang="en-US" altLang="zh-CN" dirty="0" smtClean="0"/>
              <a:t>2.</a:t>
            </a:r>
            <a:r>
              <a:rPr lang="zh-CN" altLang="en-US" dirty="0" smtClean="0"/>
              <a:t>选择一个随机的目标地点（每</a:t>
            </a:r>
            <a:r>
              <a:rPr lang="en-US" altLang="zh-CN" dirty="0" smtClean="0"/>
              <a:t>100</a:t>
            </a:r>
            <a:r>
              <a:rPr lang="zh-CN" altLang="en-US" dirty="0" smtClean="0"/>
              <a:t>次迭代，选择一个</a:t>
            </a:r>
            <a:r>
              <a:rPr lang="en-US" altLang="zh-CN" i="1" dirty="0" err="1" smtClean="0"/>
              <a:t>q</a:t>
            </a:r>
            <a:r>
              <a:rPr lang="en-US" altLang="zh-CN" i="1" baseline="-25000" dirty="0" err="1" smtClean="0"/>
              <a:t>G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3.</a:t>
            </a:r>
            <a:r>
              <a:rPr lang="zh-CN" altLang="en-US" dirty="0" smtClean="0"/>
              <a:t>在路标中选择最近的点</a:t>
            </a:r>
            <a:endParaRPr lang="en-US" altLang="zh-CN" dirty="0"/>
          </a:p>
          <a:p>
            <a:pPr lvl="1"/>
            <a:r>
              <a:rPr lang="en-US" altLang="zh-CN" dirty="0" smtClean="0"/>
              <a:t>4.</a:t>
            </a:r>
            <a:r>
              <a:rPr lang="zh-CN" altLang="en-US" dirty="0" smtClean="0"/>
              <a:t>将这个点想目标点靠近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5.</a:t>
            </a:r>
            <a:r>
              <a:rPr lang="zh-CN" altLang="en-US" dirty="0" smtClean="0"/>
              <a:t>重复步骤直到到达目的地</a:t>
            </a:r>
            <a:endParaRPr lang="en-US" altLang="zh-CN" dirty="0" smtClean="0"/>
          </a:p>
          <a:p>
            <a:r>
              <a:rPr lang="zh-CN" altLang="en-US" dirty="0" smtClean="0"/>
              <a:t>为什么不每次都选择</a:t>
            </a:r>
            <a:r>
              <a:rPr lang="en-US" altLang="zh-CN" i="1" dirty="0" err="1" smtClean="0"/>
              <a:t>q</a:t>
            </a:r>
            <a:r>
              <a:rPr lang="en-US" altLang="zh-CN" i="1" baseline="-25000" dirty="0" err="1" smtClean="0"/>
              <a:t>G</a:t>
            </a:r>
            <a:endParaRPr lang="en-US" altLang="zh-CN" i="1" baseline="-25000" dirty="0" smtClean="0"/>
          </a:p>
          <a:p>
            <a:r>
              <a:rPr lang="zh-CN" altLang="en-US" dirty="0" smtClean="0"/>
              <a:t>将会导致算法失败，运行到</a:t>
            </a:r>
            <a:r>
              <a:rPr lang="en-US" altLang="zh-CN" i="1" dirty="0" smtClean="0"/>
              <a:t>C</a:t>
            </a:r>
            <a:r>
              <a:rPr lang="en-US" altLang="zh-CN" i="1" baseline="-25000" dirty="0" smtClean="0"/>
              <a:t>obs</a:t>
            </a:r>
            <a:r>
              <a:rPr lang="zh-CN" altLang="en-US" dirty="0" smtClean="0"/>
              <a:t>中，停止探索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147133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快速探索随机树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US" altLang="zh-CN" dirty="0" smtClean="0"/>
              <a:t>RRT</a:t>
            </a:r>
            <a:r>
              <a:rPr lang="zh-CN" altLang="en-US" dirty="0" smtClean="0"/>
              <a:t>：从起点和终点建立树，向对面的方向发展，直到两个树连接在一起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6727" y="2714243"/>
            <a:ext cx="6650546" cy="3119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4850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RRT</a:t>
            </a:r>
            <a:r>
              <a:rPr lang="zh-CN" altLang="en-US" dirty="0" smtClean="0"/>
              <a:t>例子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US" altLang="zh-CN" dirty="0" smtClean="0"/>
              <a:t>2-DOF</a:t>
            </a:r>
          </a:p>
          <a:p>
            <a:endParaRPr lang="en-US" altLang="zh-CN" dirty="0" smtClean="0"/>
          </a:p>
          <a:p>
            <a:pPr marL="0" indent="0">
              <a:buNone/>
            </a:pPr>
            <a:endParaRPr lang="en-US" altLang="zh-CN" dirty="0"/>
          </a:p>
          <a:p>
            <a:endParaRPr lang="en-US" altLang="zh-CN" dirty="0" smtClean="0"/>
          </a:p>
          <a:p>
            <a:r>
              <a:rPr lang="en-US" altLang="zh-CN" dirty="0" smtClean="0"/>
              <a:t>3-DOF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9093" y="2244090"/>
            <a:ext cx="6715125" cy="16383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9093" y="4300855"/>
            <a:ext cx="3543300" cy="1647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6178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不完整的机器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一些机器不能在位形空间中随意移动</a:t>
            </a:r>
            <a:endParaRPr lang="en-US" altLang="zh-CN" dirty="0" smtClean="0"/>
          </a:p>
          <a:p>
            <a:r>
              <a:rPr lang="zh-CN" altLang="en-US" dirty="0" smtClean="0"/>
              <a:t>例如：一个汽车不能侧向移动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2-DOF </a:t>
            </a:r>
            <a:r>
              <a:rPr lang="zh-CN" altLang="en-US" dirty="0" smtClean="0"/>
              <a:t>控制（速度和转向）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3-DOF </a:t>
            </a:r>
            <a:r>
              <a:rPr lang="zh-CN" altLang="en-US" dirty="0" smtClean="0"/>
              <a:t>位形空间（</a:t>
            </a:r>
            <a:r>
              <a:rPr lang="en-US" altLang="zh-CN" dirty="0" smtClean="0"/>
              <a:t>2D</a:t>
            </a:r>
            <a:r>
              <a:rPr lang="zh-CN" altLang="en-US" dirty="0" smtClean="0"/>
              <a:t>变换和旋转）</a:t>
            </a:r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7562" y="4120895"/>
            <a:ext cx="3519556" cy="187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9025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不完整的机器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US" altLang="zh-CN" dirty="0" smtClean="0"/>
              <a:t>RRTs</a:t>
            </a:r>
            <a:r>
              <a:rPr lang="zh-CN" altLang="en-US" dirty="0" smtClean="0"/>
              <a:t>能够轻而易举的考虑树状图中的约束</a:t>
            </a:r>
            <a:endParaRPr lang="en-US" altLang="zh-CN" dirty="0" smtClean="0"/>
          </a:p>
          <a:p>
            <a:r>
              <a:rPr lang="zh-CN" altLang="en-US" dirty="0" smtClean="0"/>
              <a:t>例如：车型机器人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5115" y="2797644"/>
            <a:ext cx="3493770" cy="3379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942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例子：小型飞船路径规划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优势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能量消耗低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安全性高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挑战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真正的欠驱动（</a:t>
            </a:r>
            <a:r>
              <a:rPr lang="en-US" altLang="zh-CN" dirty="0" smtClean="0"/>
              <a:t>3-DOF </a:t>
            </a:r>
            <a:r>
              <a:rPr lang="zh-CN" altLang="en-US" dirty="0" smtClean="0"/>
              <a:t>控制）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十分依赖漂浮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需要随机路径规划（</a:t>
            </a:r>
            <a:r>
              <a:rPr lang="en-US" altLang="zh-CN" dirty="0" err="1" smtClean="0"/>
              <a:t>kinodynamic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2689" y="1738993"/>
            <a:ext cx="3660076" cy="2691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3541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例子：小型飞船路径规划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zh-CN" altLang="en-US" dirty="0" smtClean="0"/>
              <a:t>高级的路径规划：</a:t>
            </a:r>
            <a:r>
              <a:rPr lang="en-US" altLang="zh-CN" dirty="0" smtClean="0"/>
              <a:t>A*</a:t>
            </a:r>
          </a:p>
          <a:p>
            <a:r>
              <a:rPr lang="zh-CN" altLang="en-US" dirty="0" smtClean="0"/>
              <a:t>低级的路径规划：</a:t>
            </a:r>
            <a:r>
              <a:rPr lang="en-US" altLang="zh-CN" dirty="0" smtClean="0"/>
              <a:t>RRT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0408" y="2753420"/>
            <a:ext cx="4923183" cy="3330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8457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例子：小型飞船路径规划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1075" y="1948656"/>
            <a:ext cx="7181850" cy="410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30788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快速随机搜索树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825625"/>
            <a:ext cx="3905250" cy="4351338"/>
          </a:xfrm>
        </p:spPr>
        <p:txBody>
          <a:bodyPr anchor="t"/>
          <a:lstStyle/>
          <a:p>
            <a:pPr marL="0" indent="0">
              <a:buNone/>
            </a:pPr>
            <a:r>
              <a:rPr lang="en-US" altLang="zh-CN" dirty="0" smtClean="0"/>
              <a:t>+  </a:t>
            </a:r>
            <a:r>
              <a:rPr lang="zh-CN" altLang="en-US" dirty="0" smtClean="0"/>
              <a:t>所有可能都考虑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 smtClean="0"/>
              <a:t>+ </a:t>
            </a:r>
            <a:r>
              <a:rPr lang="zh-CN" altLang="en-US" dirty="0" smtClean="0"/>
              <a:t>贪婪搜索与探测很好的平衡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 smtClean="0"/>
              <a:t>+ </a:t>
            </a:r>
            <a:r>
              <a:rPr lang="zh-CN" altLang="en-US" dirty="0" smtClean="0"/>
              <a:t>非常普及，扩展性好</a:t>
            </a:r>
            <a:endParaRPr lang="zh-CN" altLang="en-US" dirty="0"/>
          </a:p>
        </p:txBody>
      </p:sp>
      <p:sp>
        <p:nvSpPr>
          <p:cNvPr id="4" name="内容占位符 2"/>
          <p:cNvSpPr txBox="1">
            <a:spLocks/>
          </p:cNvSpPr>
          <p:nvPr/>
        </p:nvSpPr>
        <p:spPr>
          <a:xfrm>
            <a:off x="4610100" y="1825625"/>
            <a:ext cx="3905250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zh-CN" altLang="en-US" dirty="0" smtClean="0"/>
              <a:t> 指标敏感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 smtClean="0"/>
              <a:t>-  </a:t>
            </a:r>
            <a:r>
              <a:rPr lang="zh-CN" altLang="en-US" dirty="0" smtClean="0"/>
              <a:t>收敛性未知</a:t>
            </a:r>
            <a:endParaRPr lang="en-US" altLang="zh-CN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dirty="0" smtClean="0"/>
              <a:t>-  </a:t>
            </a:r>
            <a:r>
              <a:rPr lang="zh-CN" altLang="en-US" dirty="0" smtClean="0"/>
              <a:t>不是最优解，不完全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6417" y="3735325"/>
            <a:ext cx="2456617" cy="244163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1796" y="3705366"/>
            <a:ext cx="2466604" cy="2471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4050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总结：取样规划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对于多数的实际问题有着更高的效率，但是不能保证一定能得到解</a:t>
            </a:r>
            <a:endParaRPr lang="en-US" altLang="zh-CN" dirty="0" smtClean="0"/>
          </a:p>
          <a:p>
            <a:r>
              <a:rPr lang="zh-CN" altLang="en-US" dirty="0" smtClean="0"/>
              <a:t>所有可能都能考虑到（如果时间足够，一定能找到存在的解，如果不存在则会一直工作下去）</a:t>
            </a:r>
            <a:endParaRPr lang="en-US" altLang="zh-CN" dirty="0" smtClean="0"/>
          </a:p>
          <a:p>
            <a:r>
              <a:rPr lang="zh-CN" altLang="en-US" dirty="0" smtClean="0"/>
              <a:t>当遇到狭窄的通道是，性能降低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809220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路径规划问题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评价路径优良的指标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执行速度、路线长度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能量消耗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计算时间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安全性（与障碍物的最短距离）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鲁棒性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成功概率</a:t>
            </a:r>
            <a:endParaRPr lang="en-US" altLang="zh-CN" dirty="0" smtClean="0"/>
          </a:p>
          <a:p>
            <a:pPr lvl="1"/>
            <a:r>
              <a:rPr lang="en-US" altLang="zh-CN" dirty="0"/>
              <a:t>……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3177137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路径规划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1.C-space </a:t>
            </a:r>
            <a:r>
              <a:rPr lang="zh-CN" altLang="en-US" dirty="0" smtClean="0"/>
              <a:t>离散化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（生成图表、路线图）</a:t>
            </a:r>
            <a:endParaRPr lang="en-US" altLang="zh-CN" dirty="0"/>
          </a:p>
          <a:p>
            <a:r>
              <a:rPr lang="en-US" altLang="zh-CN" dirty="0" smtClean="0"/>
              <a:t>2</a:t>
            </a:r>
            <a:r>
              <a:rPr lang="en-US" altLang="zh-CN" b="1" dirty="0" smtClean="0"/>
              <a:t>.</a:t>
            </a:r>
            <a:r>
              <a:rPr lang="zh-CN" altLang="en-US" b="1" dirty="0" smtClean="0"/>
              <a:t>搜索算法</a:t>
            </a:r>
            <a:endParaRPr lang="en-US" altLang="zh-CN" b="1" dirty="0" smtClean="0"/>
          </a:p>
          <a:p>
            <a:pPr lvl="1"/>
            <a:r>
              <a:rPr lang="zh-CN" altLang="en-US" b="1" dirty="0" smtClean="0"/>
              <a:t>（笛卡尔算法、</a:t>
            </a:r>
            <a:r>
              <a:rPr lang="en-US" altLang="zh-CN" b="1" dirty="0" smtClean="0"/>
              <a:t>A</a:t>
            </a:r>
            <a:r>
              <a:rPr lang="zh-CN" altLang="en-US" b="1" dirty="0" smtClean="0"/>
              <a:t>*、</a:t>
            </a:r>
            <a:r>
              <a:rPr lang="en-US" altLang="zh-CN" b="1" dirty="0" smtClean="0"/>
              <a:t>……</a:t>
            </a:r>
            <a:r>
              <a:rPr lang="zh-CN" altLang="en-US" b="1" dirty="0" smtClean="0"/>
              <a:t>）</a:t>
            </a:r>
            <a:endParaRPr lang="en-US" altLang="zh-CN" b="1" dirty="0"/>
          </a:p>
          <a:p>
            <a:r>
              <a:rPr lang="en-US" altLang="zh-CN" b="1" dirty="0" smtClean="0"/>
              <a:t>3.</a:t>
            </a:r>
            <a:r>
              <a:rPr lang="zh-CN" altLang="en-US" b="1" dirty="0" smtClean="0"/>
              <a:t>重新规划</a:t>
            </a:r>
            <a:endParaRPr lang="en-US" altLang="zh-CN" b="1" dirty="0" smtClean="0"/>
          </a:p>
          <a:p>
            <a:pPr lvl="1"/>
            <a:r>
              <a:rPr lang="zh-CN" altLang="en-US" b="1" dirty="0" smtClean="0"/>
              <a:t>（</a:t>
            </a:r>
            <a:r>
              <a:rPr lang="en-US" altLang="zh-CN" b="1" dirty="0" smtClean="0"/>
              <a:t>D</a:t>
            </a:r>
            <a:r>
              <a:rPr lang="zh-CN" altLang="en-US" b="1" dirty="0" smtClean="0"/>
              <a:t>*、</a:t>
            </a:r>
            <a:r>
              <a:rPr lang="en-US" altLang="zh-CN" b="1" dirty="0" smtClean="0"/>
              <a:t>……</a:t>
            </a:r>
            <a:r>
              <a:rPr lang="zh-CN" altLang="en-US" b="1" dirty="0" smtClean="0"/>
              <a:t>）</a:t>
            </a:r>
            <a:endParaRPr lang="en-US" altLang="zh-CN" b="1" dirty="0"/>
          </a:p>
          <a:p>
            <a:r>
              <a:rPr lang="en-US" altLang="zh-CN" dirty="0" smtClean="0"/>
              <a:t>4.</a:t>
            </a:r>
            <a:r>
              <a:rPr lang="zh-CN" altLang="en-US" dirty="0" smtClean="0"/>
              <a:t>路线追踪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（</a:t>
            </a:r>
            <a:r>
              <a:rPr lang="en-US" altLang="zh-CN" dirty="0" smtClean="0"/>
              <a:t>PID</a:t>
            </a:r>
            <a:r>
              <a:rPr lang="zh-CN" altLang="en-US" dirty="0" smtClean="0"/>
              <a:t>控制、位场、</a:t>
            </a:r>
            <a:r>
              <a:rPr lang="en-US" altLang="zh-CN" dirty="0" smtClean="0"/>
              <a:t>……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9723936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搜索算法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条件：由点和边组成的地图</a:t>
            </a:r>
            <a:r>
              <a:rPr lang="en-US" altLang="zh-CN" dirty="0" smtClean="0"/>
              <a:t>G</a:t>
            </a:r>
          </a:p>
          <a:p>
            <a:endParaRPr lang="en-US" altLang="zh-CN" dirty="0"/>
          </a:p>
          <a:p>
            <a:r>
              <a:rPr lang="zh-CN" altLang="en-US" dirty="0" smtClean="0"/>
              <a:t>求解：找出两点之间最好的路线</a:t>
            </a: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r>
              <a:rPr lang="zh-CN" altLang="en-US" dirty="0" smtClean="0"/>
              <a:t>搜索算法都有哪些？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9335116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盲目搜索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宽度优先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完整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如果行动代价相等，效果最优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时间和空间复杂度</a:t>
            </a:r>
            <a:r>
              <a:rPr lang="en-US" altLang="zh-CN" i="1" dirty="0" smtClean="0"/>
              <a:t>O</a:t>
            </a:r>
            <a:r>
              <a:rPr lang="zh-CN" altLang="en-US" i="1" dirty="0" smtClean="0"/>
              <a:t>（</a:t>
            </a:r>
            <a:r>
              <a:rPr lang="en-US" altLang="zh-CN" i="1" dirty="0" err="1" smtClean="0"/>
              <a:t>b</a:t>
            </a:r>
            <a:r>
              <a:rPr lang="en-US" altLang="zh-CN" i="1" baseline="30000" dirty="0" err="1" smtClean="0"/>
              <a:t>d</a:t>
            </a:r>
            <a:r>
              <a:rPr lang="zh-CN" altLang="en-US" i="1" dirty="0" smtClean="0"/>
              <a:t>）</a:t>
            </a:r>
            <a:endParaRPr lang="en-US" altLang="zh-CN" i="1" dirty="0" smtClean="0"/>
          </a:p>
          <a:p>
            <a:r>
              <a:rPr lang="zh-CN" altLang="en-US" dirty="0"/>
              <a:t>深度</a:t>
            </a:r>
            <a:r>
              <a:rPr lang="zh-CN" altLang="en-US" dirty="0" smtClean="0"/>
              <a:t>优先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无限空间中不完整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不是最优方法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时间</a:t>
            </a:r>
            <a:r>
              <a:rPr lang="en-US" altLang="zh-CN" i="1" dirty="0" smtClean="0"/>
              <a:t>O</a:t>
            </a:r>
            <a:r>
              <a:rPr lang="zh-CN" altLang="en-US" i="1" dirty="0" smtClean="0"/>
              <a:t>（</a:t>
            </a:r>
            <a:r>
              <a:rPr lang="en-US" altLang="zh-CN" i="1" dirty="0" err="1" smtClean="0"/>
              <a:t>b</a:t>
            </a:r>
            <a:r>
              <a:rPr lang="en-US" altLang="zh-CN" i="1" baseline="30000" dirty="0" err="1" smtClean="0"/>
              <a:t>d</a:t>
            </a:r>
            <a:r>
              <a:rPr lang="zh-CN" altLang="en-US" i="1" dirty="0" smtClean="0"/>
              <a:t>）</a:t>
            </a:r>
            <a:endParaRPr lang="en-US" altLang="zh-CN" i="1" dirty="0" smtClean="0"/>
          </a:p>
          <a:p>
            <a:pPr lvl="1"/>
            <a:r>
              <a:rPr lang="zh-CN" altLang="en-US" dirty="0" smtClean="0"/>
              <a:t>空间</a:t>
            </a:r>
            <a:r>
              <a:rPr lang="en-US" altLang="zh-CN" i="1" dirty="0" smtClean="0"/>
              <a:t>O</a:t>
            </a:r>
            <a:r>
              <a:rPr lang="zh-CN" altLang="en-US" i="1" dirty="0" smtClean="0"/>
              <a:t>（</a:t>
            </a:r>
            <a:r>
              <a:rPr lang="en-US" altLang="zh-CN" i="1" dirty="0" err="1" smtClean="0"/>
              <a:t>bd</a:t>
            </a:r>
            <a:r>
              <a:rPr lang="zh-CN" altLang="en-US" i="1" dirty="0" smtClean="0"/>
              <a:t>）</a:t>
            </a:r>
            <a:endParaRPr lang="en-US" altLang="zh-CN" i="1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0700" y="1363436"/>
            <a:ext cx="3019876" cy="4719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42749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例如：</a:t>
            </a:r>
            <a:r>
              <a:rPr lang="en-US" altLang="zh-CN" dirty="0" smtClean="0"/>
              <a:t>Dijkstra</a:t>
            </a:r>
            <a:r>
              <a:rPr lang="zh-CN" altLang="en-US" dirty="0" smtClean="0"/>
              <a:t>算法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zh-CN" altLang="en-US" dirty="0" smtClean="0"/>
              <a:t>任意成本（非负）的广度优先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6343" y="2338302"/>
            <a:ext cx="4151313" cy="3838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73604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启发式搜索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zh-CN" altLang="en-US" dirty="0" smtClean="0"/>
              <a:t>概念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通过评价函数选择点进行下一步扩展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先扩展代价低的点</a:t>
            </a:r>
            <a:endParaRPr lang="en-US" altLang="zh-CN" dirty="0" smtClean="0"/>
          </a:p>
          <a:p>
            <a:r>
              <a:rPr lang="zh-CN" altLang="en-US" dirty="0" smtClean="0"/>
              <a:t>好的评价函数如何确定？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1404011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启发式搜索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zh-CN" altLang="en-US" dirty="0" smtClean="0"/>
              <a:t>概念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通过评价函数选择点进行下一步扩展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先扩展代价低的点</a:t>
            </a:r>
            <a:endParaRPr lang="en-US" altLang="zh-CN" dirty="0" smtClean="0"/>
          </a:p>
          <a:p>
            <a:r>
              <a:rPr lang="zh-CN" altLang="en-US" dirty="0" smtClean="0"/>
              <a:t>好的评价函数如何确定？</a:t>
            </a:r>
            <a:endParaRPr lang="en-US" altLang="zh-CN" dirty="0" smtClean="0"/>
          </a:p>
          <a:p>
            <a:r>
              <a:rPr lang="zh-CN" altLang="en-US" dirty="0" smtClean="0"/>
              <a:t>通常是一个综合的评价：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路径成本</a:t>
            </a:r>
            <a:r>
              <a:rPr lang="en-US" altLang="zh-CN" dirty="0" smtClean="0"/>
              <a:t>g</a:t>
            </a:r>
            <a:r>
              <a:rPr lang="zh-CN" altLang="en-US" dirty="0" smtClean="0"/>
              <a:t>（</a:t>
            </a:r>
            <a:r>
              <a:rPr lang="en-US" altLang="zh-CN" dirty="0" smtClean="0"/>
              <a:t>s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lvl="1"/>
            <a:r>
              <a:rPr lang="zh-CN" altLang="en-US" dirty="0"/>
              <a:t>启发式</a:t>
            </a:r>
            <a:r>
              <a:rPr lang="zh-CN" altLang="en-US" dirty="0" smtClean="0"/>
              <a:t>函数</a:t>
            </a:r>
            <a:r>
              <a:rPr lang="en-US" altLang="zh-CN" dirty="0" smtClean="0"/>
              <a:t>h</a:t>
            </a:r>
            <a:r>
              <a:rPr lang="zh-CN" altLang="en-US" dirty="0" smtClean="0"/>
              <a:t>（</a:t>
            </a:r>
            <a:r>
              <a:rPr lang="en-US" altLang="zh-CN" dirty="0" smtClean="0"/>
              <a:t>s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marL="457200" lvl="1" indent="0">
              <a:buNone/>
            </a:pPr>
            <a:r>
              <a:rPr lang="en-US" altLang="zh-CN" dirty="0"/>
              <a:t>	</a:t>
            </a:r>
            <a:r>
              <a:rPr lang="zh-CN" altLang="en-US" dirty="0" smtClean="0"/>
              <a:t>（例如，估计到目标的距离，同样可以根据其领域知识）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9626673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启发式函数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zh-CN" altLang="en-US" dirty="0" smtClean="0"/>
              <a:t>选择的问题</a:t>
            </a:r>
            <a:r>
              <a:rPr lang="en-US" altLang="zh-CN" dirty="0" smtClean="0"/>
              <a:t>/</a:t>
            </a:r>
            <a:r>
              <a:rPr lang="zh-CN" altLang="en-US" dirty="0" smtClean="0"/>
              <a:t>面向具体应用</a:t>
            </a:r>
            <a:endParaRPr lang="en-US" altLang="zh-CN" dirty="0" smtClean="0"/>
          </a:p>
          <a:p>
            <a:r>
              <a:rPr lang="zh-CN" altLang="en-US" dirty="0" smtClean="0"/>
              <a:t>普遍的选择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曼哈顿距离（忽略障碍）</a:t>
            </a:r>
            <a:endParaRPr lang="en-US" altLang="zh-CN" dirty="0" smtClean="0"/>
          </a:p>
          <a:p>
            <a:pPr lvl="1"/>
            <a:r>
              <a:rPr lang="zh-CN" altLang="en-US" dirty="0"/>
              <a:t>欧几里得</a:t>
            </a:r>
            <a:r>
              <a:rPr lang="zh-CN" altLang="en-US" dirty="0" smtClean="0"/>
              <a:t>距离（忽略障碍）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数值迭代</a:t>
            </a:r>
            <a:r>
              <a:rPr lang="en-US" altLang="zh-CN" dirty="0" smtClean="0"/>
              <a:t>/Dijkstra</a:t>
            </a:r>
            <a:r>
              <a:rPr lang="zh-CN" altLang="en-US" dirty="0" smtClean="0"/>
              <a:t>（充目标向前）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8730" y="4137025"/>
            <a:ext cx="4246539" cy="1925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45954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启发式搜索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 A*</a:t>
            </a:r>
            <a:r>
              <a:rPr lang="zh-CN" altLang="en-US" dirty="0" smtClean="0"/>
              <a:t>搜索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路线权值用到目的地的距离估计</a:t>
            </a:r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r>
              <a:rPr lang="zh-CN" altLang="en-US" dirty="0" smtClean="0"/>
              <a:t>启发式函数</a:t>
            </a:r>
            <a:r>
              <a:rPr lang="en-US" altLang="zh-CN" dirty="0" smtClean="0"/>
              <a:t>h</a:t>
            </a:r>
            <a:r>
              <a:rPr lang="zh-CN" altLang="en-US" dirty="0" smtClean="0"/>
              <a:t>（</a:t>
            </a:r>
            <a:r>
              <a:rPr lang="en-US" altLang="zh-CN" dirty="0" smtClean="0"/>
              <a:t>s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可接受的（不高于真实值）</a:t>
            </a:r>
            <a:endParaRPr lang="en-US" altLang="zh-CN" dirty="0" smtClean="0"/>
          </a:p>
          <a:p>
            <a:pPr lvl="2"/>
            <a:endParaRPr lang="en-US" altLang="zh-CN" dirty="0"/>
          </a:p>
          <a:p>
            <a:pPr lvl="2"/>
            <a:r>
              <a:rPr lang="zh-CN" altLang="en-US" dirty="0" smtClean="0"/>
              <a:t>一致的（满足三角不等式）</a:t>
            </a:r>
            <a:endParaRPr lang="en-US" altLang="zh-CN" dirty="0" smtClean="0"/>
          </a:p>
          <a:p>
            <a:r>
              <a:rPr lang="en-US" altLang="zh-CN" dirty="0"/>
              <a:t>A</a:t>
            </a:r>
            <a:r>
              <a:rPr lang="en-US" altLang="zh-CN" dirty="0" smtClean="0"/>
              <a:t>* </a:t>
            </a:r>
            <a:r>
              <a:rPr lang="zh-CN" altLang="en-US" dirty="0" smtClean="0"/>
              <a:t>是最优且完全的方法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8962" y="3241675"/>
            <a:ext cx="2886075" cy="4762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9787" y="4353991"/>
            <a:ext cx="1928813" cy="411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85825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A*</a:t>
            </a:r>
            <a:r>
              <a:rPr lang="zh-CN" altLang="en-US" dirty="0" smtClean="0"/>
              <a:t>算法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初始化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OPEN = {start}</a:t>
            </a:r>
            <a:r>
              <a:rPr lang="zh-CN" altLang="en-US" dirty="0" smtClean="0"/>
              <a:t>，</a:t>
            </a:r>
            <a:r>
              <a:rPr lang="en-US" altLang="zh-CN" dirty="0" smtClean="0"/>
              <a:t>CLOSED = {}</a:t>
            </a:r>
          </a:p>
          <a:p>
            <a:pPr lvl="1"/>
            <a:r>
              <a:rPr lang="en-US" altLang="zh-CN" dirty="0"/>
              <a:t>f</a:t>
            </a:r>
            <a:r>
              <a:rPr lang="zh-CN" altLang="en-US" dirty="0" smtClean="0"/>
              <a:t>（</a:t>
            </a:r>
            <a:r>
              <a:rPr lang="en-US" altLang="zh-CN" dirty="0" smtClean="0"/>
              <a:t>s</a:t>
            </a:r>
            <a:r>
              <a:rPr lang="zh-CN" altLang="en-US" dirty="0" smtClean="0"/>
              <a:t>） </a:t>
            </a:r>
            <a:r>
              <a:rPr lang="en-US" altLang="zh-CN" dirty="0" smtClean="0"/>
              <a:t>= </a:t>
            </a:r>
            <a:r>
              <a:rPr lang="en-US" altLang="zh-CN" dirty="0" err="1" smtClean="0"/>
              <a:t>inf</a:t>
            </a:r>
            <a:endParaRPr lang="en-US" altLang="zh-CN" dirty="0"/>
          </a:p>
          <a:p>
            <a:r>
              <a:rPr lang="zh-CN" altLang="en-US" dirty="0" smtClean="0"/>
              <a:t>当目的地不在</a:t>
            </a:r>
            <a:r>
              <a:rPr lang="en-US" altLang="zh-CN" dirty="0" smtClean="0"/>
              <a:t>CLOSED</a:t>
            </a:r>
            <a:r>
              <a:rPr lang="zh-CN" altLang="en-US" dirty="0" smtClean="0"/>
              <a:t>中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从</a:t>
            </a:r>
            <a:r>
              <a:rPr lang="en-US" altLang="zh-CN" dirty="0" smtClean="0"/>
              <a:t>OPEN</a:t>
            </a:r>
            <a:r>
              <a:rPr lang="zh-CN" altLang="en-US" dirty="0" smtClean="0"/>
              <a:t>移动点</a:t>
            </a:r>
            <a:r>
              <a:rPr lang="en-US" altLang="zh-CN" dirty="0" smtClean="0"/>
              <a:t>s</a:t>
            </a:r>
            <a:r>
              <a:rPr lang="zh-CN" altLang="en-US" dirty="0" smtClean="0"/>
              <a:t>，使得</a:t>
            </a:r>
            <a:r>
              <a:rPr lang="en-US" altLang="zh-CN" dirty="0" smtClean="0"/>
              <a:t>f</a:t>
            </a:r>
            <a:r>
              <a:rPr lang="zh-CN" altLang="en-US" dirty="0" smtClean="0"/>
              <a:t>（</a:t>
            </a:r>
            <a:r>
              <a:rPr lang="en-US" altLang="zh-CN" dirty="0" smtClean="0"/>
              <a:t>s</a:t>
            </a:r>
            <a:r>
              <a:rPr lang="zh-CN" altLang="en-US" dirty="0" smtClean="0"/>
              <a:t>）最小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将</a:t>
            </a:r>
            <a:r>
              <a:rPr lang="en-US" altLang="zh-CN" dirty="0" smtClean="0"/>
              <a:t>s</a:t>
            </a:r>
            <a:r>
              <a:rPr lang="zh-CN" altLang="en-US" dirty="0" smtClean="0"/>
              <a:t>插入到</a:t>
            </a:r>
            <a:r>
              <a:rPr lang="en-US" altLang="zh-CN" dirty="0" smtClean="0"/>
              <a:t>CLOSED</a:t>
            </a:r>
            <a:r>
              <a:rPr lang="zh-CN" altLang="en-US" dirty="0" smtClean="0"/>
              <a:t>中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对不在</a:t>
            </a:r>
            <a:r>
              <a:rPr lang="en-US" altLang="zh-CN" dirty="0" smtClean="0"/>
              <a:t>CLOSED</a:t>
            </a:r>
            <a:r>
              <a:rPr lang="zh-CN" altLang="en-US" dirty="0" smtClean="0"/>
              <a:t>中的</a:t>
            </a:r>
            <a:r>
              <a:rPr lang="en-US" altLang="zh-CN" dirty="0" smtClean="0"/>
              <a:t>s</a:t>
            </a:r>
            <a:r>
              <a:rPr lang="zh-CN" altLang="en-US" dirty="0" smtClean="0"/>
              <a:t>的后继者</a:t>
            </a:r>
            <a:r>
              <a:rPr lang="en-US" altLang="zh-CN" dirty="0" smtClean="0"/>
              <a:t>s</a:t>
            </a:r>
            <a:r>
              <a:rPr lang="zh-CN" altLang="en-US" dirty="0" smtClean="0"/>
              <a:t>’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更新</a:t>
            </a:r>
            <a:r>
              <a:rPr lang="en-US" altLang="zh-CN" dirty="0" smtClean="0"/>
              <a:t>(s’)=min(g(s’), g(s) + c(s, s’))</a:t>
            </a:r>
          </a:p>
          <a:p>
            <a:pPr lvl="2"/>
            <a:r>
              <a:rPr lang="zh-CN" altLang="en-US" dirty="0" smtClean="0"/>
              <a:t>将</a:t>
            </a:r>
            <a:r>
              <a:rPr lang="en-US" altLang="zh-CN" dirty="0" smtClean="0"/>
              <a:t>s</a:t>
            </a:r>
            <a:r>
              <a:rPr lang="zh-CN" altLang="en-US" dirty="0" smtClean="0"/>
              <a:t>’插入到</a:t>
            </a:r>
            <a:r>
              <a:rPr lang="en-US" altLang="zh-CN" dirty="0" smtClean="0"/>
              <a:t>OPEN</a:t>
            </a:r>
            <a:r>
              <a:rPr lang="zh-CN" altLang="en-US" dirty="0" smtClean="0"/>
              <a:t>中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0391573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例子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8467" y="1825625"/>
            <a:ext cx="728706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8824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路径规划例子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2281831"/>
            <a:ext cx="7886700" cy="343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50316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例子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57146" y="1825625"/>
            <a:ext cx="682970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75618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例子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4779" y="1825625"/>
            <a:ext cx="705444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43441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例子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8724" y="1825625"/>
            <a:ext cx="710655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50070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例子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9223" y="1825625"/>
            <a:ext cx="712555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01797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例子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81671" y="1825625"/>
            <a:ext cx="698065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62143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启发式函数影响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zh-CN" altLang="en-US" dirty="0" smtClean="0"/>
              <a:t>考虑如下的路径规划问题</a:t>
            </a:r>
            <a:endParaRPr lang="en-US" altLang="zh-CN" dirty="0" smtClean="0"/>
          </a:p>
          <a:p>
            <a:r>
              <a:rPr lang="zh-CN" altLang="en-US" dirty="0" smtClean="0"/>
              <a:t>根据之前的搜索算法，需要扩展多少种状态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1587" y="3168650"/>
            <a:ext cx="6600825" cy="24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95169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启发式函数影响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US" altLang="zh-CN" dirty="0" smtClean="0"/>
              <a:t>Dijkstra</a:t>
            </a:r>
            <a:r>
              <a:rPr lang="zh-CN" altLang="en-US" dirty="0" smtClean="0"/>
              <a:t>按照</a:t>
            </a:r>
            <a:r>
              <a:rPr lang="en-US" altLang="zh-CN" dirty="0" smtClean="0"/>
              <a:t>f=g</a:t>
            </a:r>
            <a:r>
              <a:rPr lang="zh-CN" altLang="en-US" dirty="0" smtClean="0"/>
              <a:t>的顺序进行状态扩展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850" y="2489200"/>
            <a:ext cx="6972300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80436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启发式函数影响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US" altLang="zh-CN" dirty="0" smtClean="0"/>
              <a:t>A*</a:t>
            </a:r>
            <a:r>
              <a:rPr lang="zh-CN" altLang="en-US" dirty="0" smtClean="0"/>
              <a:t>算法按照</a:t>
            </a:r>
            <a:r>
              <a:rPr lang="en-US" altLang="zh-CN" dirty="0" smtClean="0"/>
              <a:t>f=</a:t>
            </a:r>
            <a:r>
              <a:rPr lang="en-US" altLang="zh-CN" dirty="0" err="1" smtClean="0"/>
              <a:t>g+h</a:t>
            </a:r>
            <a:r>
              <a:rPr lang="zh-CN" altLang="en-US" dirty="0" smtClean="0"/>
              <a:t>的顺序进行扩展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4637" y="3176587"/>
            <a:ext cx="5267325" cy="240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68202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启发式函数影响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US" altLang="zh-CN" dirty="0" smtClean="0"/>
              <a:t>A*</a:t>
            </a:r>
            <a:r>
              <a:rPr lang="zh-CN" altLang="en-US" dirty="0" smtClean="0"/>
              <a:t>算法按照</a:t>
            </a:r>
            <a:r>
              <a:rPr lang="en-US" altLang="zh-CN" dirty="0" smtClean="0"/>
              <a:t>f=</a:t>
            </a:r>
            <a:r>
              <a:rPr lang="en-US" altLang="zh-CN" dirty="0" err="1" smtClean="0"/>
              <a:t>g+h</a:t>
            </a:r>
            <a:r>
              <a:rPr lang="zh-CN" altLang="en-US" dirty="0" smtClean="0"/>
              <a:t>的顺序进行扩展</a:t>
            </a:r>
            <a:endParaRPr lang="en-US" altLang="zh-CN" dirty="0" smtClean="0"/>
          </a:p>
          <a:p>
            <a:r>
              <a:rPr lang="zh-CN" altLang="en-US" dirty="0" smtClean="0"/>
              <a:t>对于大型的问题，</a:t>
            </a:r>
            <a:r>
              <a:rPr lang="en-US" altLang="zh-CN" dirty="0" smtClean="0"/>
              <a:t>A</a:t>
            </a:r>
            <a:r>
              <a:rPr lang="zh-CN" altLang="en-US" dirty="0" smtClean="0"/>
              <a:t>*算法很快导致内存溢出（</a:t>
            </a:r>
            <a:r>
              <a:rPr lang="en-US" altLang="zh-CN" dirty="0" smtClean="0"/>
              <a:t>OPEN/CLOSED</a:t>
            </a:r>
            <a:r>
              <a:rPr lang="zh-CN" altLang="en-US" dirty="0" smtClean="0"/>
              <a:t>状态过多）</a:t>
            </a:r>
            <a:endParaRPr lang="en-US" altLang="zh-CN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4637" y="3176587"/>
            <a:ext cx="5267325" cy="240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49015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启发式函数影响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zh-CN" altLang="en-US" dirty="0" smtClean="0"/>
              <a:t>加权</a:t>
            </a:r>
            <a:r>
              <a:rPr lang="en-US" altLang="zh-CN" dirty="0" smtClean="0"/>
              <a:t>A*</a:t>
            </a:r>
            <a:r>
              <a:rPr lang="zh-CN" altLang="en-US" dirty="0" smtClean="0"/>
              <a:t>算法按照</a:t>
            </a:r>
            <a:r>
              <a:rPr lang="en-US" altLang="zh-CN" dirty="0" smtClean="0"/>
              <a:t>f=g+</a:t>
            </a:r>
            <a:r>
              <a:rPr lang="el-GR" altLang="zh-CN" dirty="0" smtClean="0"/>
              <a:t>ε</a:t>
            </a:r>
            <a:r>
              <a:rPr lang="en-US" altLang="zh-CN" dirty="0" smtClean="0"/>
              <a:t>h</a:t>
            </a:r>
            <a:r>
              <a:rPr lang="zh-CN" altLang="en-US" dirty="0" smtClean="0"/>
              <a:t>的顺序扩展</a:t>
            </a:r>
            <a:endParaRPr lang="en-US" altLang="zh-CN" dirty="0" smtClean="0"/>
          </a:p>
          <a:p>
            <a:r>
              <a:rPr lang="el-GR" altLang="zh-CN" dirty="0" smtClean="0"/>
              <a:t>ε</a:t>
            </a:r>
            <a:r>
              <a:rPr lang="en-US" altLang="zh-CN" dirty="0" smtClean="0"/>
              <a:t> &gt; 1 → </a:t>
            </a:r>
            <a:r>
              <a:rPr lang="zh-CN" altLang="en-US" dirty="0" smtClean="0"/>
              <a:t>状态更加接近目标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2250" y="3357562"/>
            <a:ext cx="5219700" cy="2505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8595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无人机架构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809" y="1825625"/>
            <a:ext cx="693638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62814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2250" y="3357562"/>
            <a:ext cx="5219700" cy="250507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启发式函数影响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zh-CN" altLang="en-US" dirty="0" smtClean="0"/>
              <a:t>加权</a:t>
            </a:r>
            <a:r>
              <a:rPr lang="en-US" altLang="zh-CN" dirty="0" smtClean="0"/>
              <a:t>A*</a:t>
            </a:r>
            <a:r>
              <a:rPr lang="zh-CN" altLang="en-US" dirty="0" smtClean="0"/>
              <a:t>算法按照</a:t>
            </a:r>
            <a:r>
              <a:rPr lang="en-US" altLang="zh-CN" dirty="0" smtClean="0"/>
              <a:t>f=g+</a:t>
            </a:r>
            <a:r>
              <a:rPr lang="el-GR" altLang="zh-CN" dirty="0" smtClean="0"/>
              <a:t>ε</a:t>
            </a:r>
            <a:r>
              <a:rPr lang="en-US" altLang="zh-CN" dirty="0" smtClean="0"/>
              <a:t>h</a:t>
            </a:r>
            <a:r>
              <a:rPr lang="zh-CN" altLang="en-US" dirty="0" smtClean="0"/>
              <a:t>的顺序扩展</a:t>
            </a:r>
            <a:endParaRPr lang="en-US" altLang="zh-CN" dirty="0" smtClean="0"/>
          </a:p>
          <a:p>
            <a:r>
              <a:rPr lang="el-GR" altLang="zh-CN" dirty="0" smtClean="0"/>
              <a:t>ε</a:t>
            </a:r>
            <a:r>
              <a:rPr lang="en-US" altLang="zh-CN" dirty="0" smtClean="0"/>
              <a:t> &gt; 1 → </a:t>
            </a:r>
            <a:r>
              <a:rPr lang="zh-CN" altLang="en-US" dirty="0" smtClean="0"/>
              <a:t>状态更加接近目标</a:t>
            </a:r>
            <a:endParaRPr lang="en-US" altLang="zh-CN" dirty="0"/>
          </a:p>
          <a:p>
            <a:r>
              <a:rPr lang="zh-CN" altLang="en-US" dirty="0" smtClean="0"/>
              <a:t>找到的路线可能更长（由于</a:t>
            </a:r>
            <a:r>
              <a:rPr lang="el-GR" altLang="zh-CN" dirty="0"/>
              <a:t>ε</a:t>
            </a:r>
            <a:r>
              <a:rPr lang="zh-CN" altLang="en-US" dirty="0" smtClean="0"/>
              <a:t>的影响）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8782691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A*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zh-CN" altLang="en-US" dirty="0" smtClean="0"/>
              <a:t>基于</a:t>
            </a:r>
            <a:r>
              <a:rPr lang="en-US" altLang="zh-CN" dirty="0" smtClean="0"/>
              <a:t>A*</a:t>
            </a:r>
            <a:r>
              <a:rPr lang="zh-CN" altLang="en-US" dirty="0" smtClean="0"/>
              <a:t>构造任意时刻的搜索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对于给定的</a:t>
            </a:r>
            <a:r>
              <a:rPr lang="el-GR" altLang="zh-CN" dirty="0"/>
              <a:t>ε </a:t>
            </a:r>
            <a:r>
              <a:rPr lang="zh-CN" altLang="en-US" dirty="0" smtClean="0"/>
              <a:t>，寻找最优的可能路线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减小</a:t>
            </a:r>
            <a:r>
              <a:rPr lang="el-GR" altLang="zh-CN" dirty="0"/>
              <a:t>ε</a:t>
            </a:r>
            <a:r>
              <a:rPr lang="zh-CN" altLang="en-US" dirty="0" smtClean="0"/>
              <a:t>并重现规划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492" y="3088992"/>
            <a:ext cx="7937858" cy="2359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52186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D*</a:t>
            </a:r>
            <a:r>
              <a:rPr lang="zh-CN" altLang="en-US" dirty="0" smtClean="0"/>
              <a:t>搜索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问题：在未知、部分已知或者动态的环境转，路径规划有可能被阻塞，我们主要重新规划</a:t>
            </a:r>
            <a:endParaRPr lang="en-US" altLang="zh-CN" dirty="0" smtClean="0"/>
          </a:p>
          <a:p>
            <a:r>
              <a:rPr lang="zh-CN" altLang="en-US" dirty="0"/>
              <a:t>这样</a:t>
            </a:r>
            <a:r>
              <a:rPr lang="zh-CN" altLang="en-US" dirty="0" smtClean="0"/>
              <a:t>做高效吗？如何避免全部重新规划？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5913163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D*</a:t>
            </a:r>
            <a:r>
              <a:rPr lang="zh-CN" altLang="en-US" dirty="0"/>
              <a:t>搜索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概念：逐渐的修改路径，保持其在机器人附近变动的位置</a:t>
            </a:r>
            <a:endParaRPr lang="en-US" altLang="zh-CN" dirty="0" smtClean="0"/>
          </a:p>
          <a:p>
            <a:r>
              <a:rPr lang="zh-CN" altLang="en-US" dirty="0" smtClean="0"/>
              <a:t>更多变型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D*</a:t>
            </a:r>
            <a:r>
              <a:rPr lang="zh-CN" altLang="en-US" dirty="0" smtClean="0"/>
              <a:t>（</a:t>
            </a:r>
            <a:r>
              <a:rPr lang="en-US" altLang="zh-CN" dirty="0" smtClean="0"/>
              <a:t>Dynamic A*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D* Lite</a:t>
            </a:r>
          </a:p>
          <a:p>
            <a:pPr lvl="1"/>
            <a:r>
              <a:rPr lang="en-US" altLang="zh-CN" dirty="0" smtClean="0"/>
              <a:t>Field D*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3511668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D*</a:t>
            </a:r>
            <a:r>
              <a:rPr lang="zh-CN" altLang="en-US" dirty="0"/>
              <a:t>搜索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/>
              <a:t>主要</a:t>
            </a:r>
            <a:r>
              <a:rPr lang="zh-CN" altLang="en-US" dirty="0" smtClean="0"/>
              <a:t>概念</a:t>
            </a:r>
            <a:endParaRPr lang="en-US" altLang="zh-CN" dirty="0" smtClean="0"/>
          </a:p>
          <a:p>
            <a:r>
              <a:rPr lang="zh-CN" altLang="en-US" dirty="0" smtClean="0"/>
              <a:t>相反的搜索方向（从终点到起点）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终点</a:t>
            </a:r>
            <a:r>
              <a:rPr lang="zh-CN" altLang="en-US" dirty="0"/>
              <a:t>不一定，无人机移动</a:t>
            </a:r>
            <a:endParaRPr lang="en-US" altLang="zh-CN" dirty="0"/>
          </a:p>
          <a:p>
            <a:pPr lvl="1"/>
            <a:r>
              <a:rPr lang="zh-CN" altLang="en-US" dirty="0" smtClean="0"/>
              <a:t>地图改变（障碍物）只影响接近机器人的位置</a:t>
            </a:r>
            <a:endParaRPr lang="en-US" altLang="zh-CN" dirty="0"/>
          </a:p>
          <a:p>
            <a:r>
              <a:rPr lang="zh-CN" altLang="en-US" dirty="0" smtClean="0"/>
              <a:t>标记更改的点和所有依赖点为</a:t>
            </a:r>
            <a:r>
              <a:rPr lang="en-US" altLang="zh-CN" dirty="0" smtClean="0"/>
              <a:t>unclean</a:t>
            </a:r>
          </a:p>
          <a:p>
            <a:r>
              <a:rPr lang="zh-CN" altLang="en-US" dirty="0" smtClean="0"/>
              <a:t>找到到达起点的最短路径（用</a:t>
            </a:r>
            <a:r>
              <a:rPr lang="en-US" altLang="zh-CN" dirty="0" smtClean="0"/>
              <a:t>A*</a:t>
            </a:r>
            <a:r>
              <a:rPr lang="zh-CN" altLang="en-US" dirty="0" smtClean="0"/>
              <a:t>）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3795304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例子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zh-CN" altLang="en-US" dirty="0" smtClean="0"/>
              <a:t>初始状态</a:t>
            </a: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/>
              <a:t>一</a:t>
            </a:r>
            <a:r>
              <a:rPr lang="zh-CN" altLang="en-US" dirty="0" smtClean="0"/>
              <a:t>次搜索后</a:t>
            </a:r>
            <a:endParaRPr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412" y="2312987"/>
            <a:ext cx="7115175" cy="14954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687" y="4529137"/>
            <a:ext cx="7200900" cy="153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25335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D</a:t>
            </a:r>
            <a:r>
              <a:rPr lang="zh-CN" altLang="en-US" dirty="0" smtClean="0"/>
              <a:t>*</a:t>
            </a:r>
            <a:r>
              <a:rPr lang="zh-CN" altLang="en-US" dirty="0"/>
              <a:t>搜索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US" altLang="zh-CN" dirty="0" smtClean="0"/>
              <a:t>D*</a:t>
            </a:r>
            <a:r>
              <a:rPr lang="zh-CN" altLang="en-US" dirty="0" smtClean="0"/>
              <a:t>与</a:t>
            </a:r>
            <a:r>
              <a:rPr lang="en-US" altLang="zh-CN" dirty="0" smtClean="0"/>
              <a:t>A</a:t>
            </a:r>
            <a:r>
              <a:rPr lang="zh-CN" altLang="en-US" dirty="0" smtClean="0"/>
              <a:t>*一样是最优且完全的算法</a:t>
            </a:r>
            <a:endParaRPr lang="en-US" altLang="zh-CN" dirty="0" smtClean="0"/>
          </a:p>
          <a:p>
            <a:r>
              <a:rPr lang="en-US" altLang="zh-CN" dirty="0" smtClean="0"/>
              <a:t>D*</a:t>
            </a:r>
            <a:r>
              <a:rPr lang="zh-CN" altLang="en-US" dirty="0" smtClean="0"/>
              <a:t>算法和它的变型广泛应用在实际中</a:t>
            </a:r>
            <a:endParaRPr lang="en-US" altLang="zh-CN" dirty="0" smtClean="0"/>
          </a:p>
          <a:p>
            <a:r>
              <a:rPr lang="en-US" altLang="zh-CN" dirty="0" smtClean="0"/>
              <a:t>Filed D* </a:t>
            </a:r>
            <a:r>
              <a:rPr lang="zh-CN" altLang="en-US" dirty="0" smtClean="0"/>
              <a:t>算法在火星探测车上运行</a:t>
            </a:r>
            <a:endParaRPr lang="en-US" altLang="zh-CN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2250" y="3622675"/>
            <a:ext cx="6438900" cy="207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51949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A*/D*</a:t>
            </a:r>
            <a:r>
              <a:rPr lang="zh-CN" altLang="en-US" dirty="0" smtClean="0"/>
              <a:t>中的问题（网格）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1.</a:t>
            </a:r>
            <a:r>
              <a:rPr lang="zh-CN" altLang="en-US" dirty="0" smtClean="0"/>
              <a:t>最短路径往往非常靠近障碍物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不确定性的线路增加碰撞的危险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不确定性可能来源于，非定域机器人、地图误差、较弱的动态约束条件</a:t>
            </a:r>
            <a:endParaRPr lang="en-US" altLang="zh-CN" dirty="0"/>
          </a:p>
          <a:p>
            <a:r>
              <a:rPr lang="en-US" altLang="zh-CN" dirty="0" smtClean="0"/>
              <a:t>2.</a:t>
            </a:r>
            <a:r>
              <a:rPr lang="zh-CN" altLang="en-US" dirty="0" smtClean="0"/>
              <a:t>路径总是贴齐网格线</a:t>
            </a:r>
            <a:endParaRPr lang="en-US" altLang="zh-CN" dirty="0" smtClean="0"/>
          </a:p>
          <a:p>
            <a:pPr lvl="1"/>
            <a:r>
              <a:rPr lang="zh-CN" altLang="en-US" dirty="0"/>
              <a:t>路线</a:t>
            </a:r>
            <a:r>
              <a:rPr lang="zh-CN" altLang="en-US" dirty="0" smtClean="0"/>
              <a:t>看起来不自然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路线比真实的最短路线（在连续的空间中）长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9960014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A*/D*</a:t>
            </a:r>
            <a:r>
              <a:rPr lang="zh-CN" altLang="en-US" dirty="0"/>
              <a:t>中的问题（网格）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3.</a:t>
            </a:r>
            <a:r>
              <a:rPr lang="zh-CN" altLang="en-US" dirty="0" smtClean="0"/>
              <a:t>当路线搜索在遍历时被阻塞，需要从头开始重新规划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在未知或者动态的环境中，时常发生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在较大的状态矢量空间中重新规划消耗大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能否重新利用最初的计划？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165869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平滑地图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问题：路线靠近障碍物</a:t>
            </a:r>
            <a:endParaRPr lang="en-US" altLang="zh-CN" dirty="0" smtClean="0"/>
          </a:p>
          <a:p>
            <a:r>
              <a:rPr lang="zh-CN" altLang="en-US" dirty="0"/>
              <a:t>解决</a:t>
            </a:r>
            <a:r>
              <a:rPr lang="zh-CN" altLang="en-US" dirty="0" smtClean="0"/>
              <a:t>方案：预留边界（例如用高斯方法）</a:t>
            </a: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在障碍物周围使用非零概率</a:t>
            </a:r>
            <a:endParaRPr lang="en-US" altLang="zh-CN" dirty="0" smtClean="0"/>
          </a:p>
          <a:p>
            <a:r>
              <a:rPr lang="zh-CN" altLang="en-US" dirty="0"/>
              <a:t>评估函数</a:t>
            </a:r>
            <a:endParaRPr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2537" y="3405981"/>
            <a:ext cx="6638925" cy="11906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6511" y="5557837"/>
            <a:ext cx="3990975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4654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本章内容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位形空间</a:t>
            </a:r>
            <a:endParaRPr lang="en-US" altLang="zh-CN" dirty="0" smtClean="0"/>
          </a:p>
          <a:p>
            <a:r>
              <a:rPr lang="zh-CN" altLang="en-US" dirty="0" smtClean="0"/>
              <a:t>建造路标</a:t>
            </a:r>
            <a:endParaRPr lang="en-US" altLang="zh-CN" dirty="0" smtClean="0"/>
          </a:p>
          <a:p>
            <a:r>
              <a:rPr lang="zh-CN" altLang="en-US" dirty="0"/>
              <a:t>搜索</a:t>
            </a:r>
            <a:r>
              <a:rPr lang="zh-CN" altLang="en-US" dirty="0" smtClean="0"/>
              <a:t>算法</a:t>
            </a:r>
            <a:endParaRPr lang="en-US" altLang="zh-CN" dirty="0" smtClean="0"/>
          </a:p>
          <a:p>
            <a:r>
              <a:rPr lang="zh-CN" altLang="en-US" dirty="0" smtClean="0"/>
              <a:t>路线优化和重新规划</a:t>
            </a:r>
            <a:endParaRPr lang="en-US" altLang="zh-CN" dirty="0" smtClean="0"/>
          </a:p>
          <a:p>
            <a:r>
              <a:rPr lang="zh-CN" altLang="en-US" dirty="0" smtClean="0"/>
              <a:t>路线执行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77676337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例子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78764" y="1825625"/>
            <a:ext cx="478647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1220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平滑路径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问题：路线贴齐网格线</a:t>
            </a:r>
            <a:endParaRPr lang="en-US" altLang="zh-CN" dirty="0" smtClean="0"/>
          </a:p>
          <a:p>
            <a:r>
              <a:rPr lang="zh-CN" altLang="en-US" dirty="0" smtClean="0"/>
              <a:t>路线看起来不自然，不是最优解</a:t>
            </a:r>
            <a:endParaRPr lang="en-US" altLang="zh-CN" dirty="0" smtClean="0"/>
          </a:p>
          <a:p>
            <a:r>
              <a:rPr lang="zh-CN" altLang="en-US" dirty="0"/>
              <a:t>解决</a:t>
            </a:r>
            <a:r>
              <a:rPr lang="zh-CN" altLang="en-US" dirty="0" smtClean="0"/>
              <a:t>方案：平滑路径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遍历路径，找到直接连接的点，用线段代替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使用非线性最小化优化初始路径</a:t>
            </a:r>
            <a:endParaRPr lang="en-US" altLang="zh-CN" dirty="0" smtClean="0"/>
          </a:p>
          <a:p>
            <a:pPr lvl="1"/>
            <a:r>
              <a:rPr lang="en-US" altLang="zh-CN" dirty="0"/>
              <a:t>……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58689349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例子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zh-CN" altLang="en-US" dirty="0" smtClean="0"/>
              <a:t>用线段代替成对的点</a:t>
            </a: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非线性优化</a:t>
            </a:r>
            <a:endParaRPr lang="en-US" altLang="zh-CN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3400" y="2273300"/>
            <a:ext cx="5537200" cy="15748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4912" y="4295775"/>
            <a:ext cx="6734175" cy="155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31651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实时路径规划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当一个障碍物被检测，最多需要多长时间进行重新规划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无人机要如何快速躲避未知的或者快速移动的障碍物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对于路径上为一个障碍物都需要重新规划吗？</a:t>
            </a:r>
            <a:endParaRPr lang="en-US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5151816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实时路径规划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当一个障碍物被检测，最多需要多长时间进行重新规划</a:t>
            </a:r>
            <a:endParaRPr lang="en-US" altLang="zh-CN" dirty="0" smtClean="0"/>
          </a:p>
          <a:p>
            <a:r>
              <a:rPr lang="zh-CN" altLang="en-US" dirty="0" smtClean="0">
                <a:solidFill>
                  <a:srgbClr val="FF0000"/>
                </a:solidFill>
              </a:rPr>
              <a:t>原则上，用</a:t>
            </a:r>
            <a:r>
              <a:rPr lang="en-US" altLang="zh-CN" dirty="0" smtClean="0">
                <a:solidFill>
                  <a:srgbClr val="FF0000"/>
                </a:solidFill>
              </a:rPr>
              <a:t>D</a:t>
            </a:r>
            <a:r>
              <a:rPr lang="zh-CN" altLang="en-US" dirty="0" smtClean="0">
                <a:solidFill>
                  <a:srgbClr val="FF0000"/>
                </a:solidFill>
              </a:rPr>
              <a:t>*算法重新计算的时间可以无限长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 smtClean="0"/>
              <a:t>无人机要如何快速躲避未知的或者快速移动的障碍物</a:t>
            </a:r>
            <a:endParaRPr lang="en-US" altLang="zh-CN" dirty="0" smtClean="0"/>
          </a:p>
          <a:p>
            <a:r>
              <a:rPr lang="zh-CN" altLang="en-US" dirty="0" smtClean="0">
                <a:solidFill>
                  <a:srgbClr val="FF0000"/>
                </a:solidFill>
              </a:rPr>
              <a:t>需要一个避免冲突算法一直运行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 smtClean="0"/>
              <a:t>对于路径上为一个障碍物都需要重新规划吗？</a:t>
            </a:r>
            <a:endParaRPr lang="en-US" altLang="zh-CN" dirty="0" smtClean="0"/>
          </a:p>
          <a:p>
            <a:r>
              <a:rPr lang="zh-CN" altLang="en-US" dirty="0" smtClean="0">
                <a:solidFill>
                  <a:srgbClr val="FF0000"/>
                </a:solidFill>
              </a:rPr>
              <a:t>当障碍物出现在路径上时重新计算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076657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无人机架构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23429" y="1825625"/>
            <a:ext cx="689714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82488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分</a:t>
            </a:r>
            <a:r>
              <a:rPr lang="zh-CN" altLang="en-US" dirty="0"/>
              <a:t>层</a:t>
            </a:r>
            <a:r>
              <a:rPr lang="zh-CN" altLang="en-US" dirty="0" smtClean="0"/>
              <a:t>路径规划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一个近似的全局规划，忽略运动学特性以及机器运动约束（非实时）</a:t>
            </a:r>
            <a:endParaRPr lang="en-US" altLang="zh-CN" dirty="0" smtClean="0"/>
          </a:p>
          <a:p>
            <a:r>
              <a:rPr lang="zh-CN" altLang="en-US" dirty="0" smtClean="0"/>
              <a:t>一个精确的局部规划，符合约束条件，实时产生可行的路线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3742704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局部规划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已知：到达目的的路线（一系列有序的点），局部近邻范围的扫描，动态约束</a:t>
            </a:r>
            <a:endParaRPr lang="en-US" altLang="zh-CN" dirty="0" smtClean="0"/>
          </a:p>
          <a:p>
            <a:r>
              <a:rPr lang="zh-CN" altLang="en-US" dirty="0" smtClean="0"/>
              <a:t>求解：无碰撞，安全，动态可行，快速移动到目的地或下一个点</a:t>
            </a:r>
            <a:endParaRPr lang="en-US" altLang="zh-CN" dirty="0" smtClean="0"/>
          </a:p>
          <a:p>
            <a:r>
              <a:rPr lang="zh-CN" altLang="en-US" dirty="0" smtClean="0"/>
              <a:t>典型的方法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势场法</a:t>
            </a:r>
            <a:endParaRPr lang="en-US" altLang="zh-CN" dirty="0" smtClean="0"/>
          </a:p>
          <a:p>
            <a:pPr lvl="1"/>
            <a:r>
              <a:rPr lang="zh-CN" altLang="en-US" dirty="0"/>
              <a:t>动态</a:t>
            </a:r>
            <a:r>
              <a:rPr lang="zh-CN" altLang="en-US" dirty="0" smtClean="0"/>
              <a:t>窗口法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5319635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势场法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zh-CN" altLang="en-US" dirty="0" smtClean="0"/>
              <a:t>将机器看做一个处于势场影响下的电子</a:t>
            </a:r>
            <a:endParaRPr lang="en-US" altLang="zh-CN" dirty="0" smtClean="0"/>
          </a:p>
          <a:p>
            <a:r>
              <a:rPr lang="zh-CN" altLang="en-US" dirty="0" smtClean="0"/>
              <a:t>优势：</a:t>
            </a:r>
            <a:endParaRPr lang="en-US" altLang="zh-CN" dirty="0" smtClean="0"/>
          </a:p>
          <a:p>
            <a:pPr lvl="1"/>
            <a:r>
              <a:rPr lang="zh-CN" altLang="en-US" dirty="0"/>
              <a:t>实现</a:t>
            </a:r>
            <a:r>
              <a:rPr lang="zh-CN" altLang="en-US" dirty="0" smtClean="0"/>
              <a:t>简单</a:t>
            </a:r>
            <a:endParaRPr lang="en-US" altLang="zh-CN" dirty="0" smtClean="0"/>
          </a:p>
          <a:p>
            <a:r>
              <a:rPr lang="zh-CN" altLang="en-US" dirty="0" smtClean="0"/>
              <a:t>劣势：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受局部最小值影响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没有考虑动态约束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2387600"/>
            <a:ext cx="3727132" cy="3611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56641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漏斗法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zh-CN" altLang="en-US" dirty="0" smtClean="0"/>
              <a:t>位形空间中不同的区域需要不同的势场法</a:t>
            </a:r>
            <a:endParaRPr lang="en-US" altLang="zh-CN" dirty="0" smtClean="0"/>
          </a:p>
          <a:p>
            <a:r>
              <a:rPr lang="zh-CN" altLang="en-US" dirty="0" smtClean="0"/>
              <a:t>局部势场法叠加组成了一个导航方法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6658" y="2963311"/>
            <a:ext cx="5570684" cy="2992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5187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位形空间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工作空间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3D</a:t>
            </a:r>
            <a:r>
              <a:rPr lang="zh-CN" altLang="en-US" dirty="0" smtClean="0"/>
              <a:t>位置→</a:t>
            </a:r>
            <a:r>
              <a:rPr lang="en-US" altLang="zh-CN" dirty="0" smtClean="0"/>
              <a:t>3 DOF</a:t>
            </a:r>
          </a:p>
          <a:p>
            <a:r>
              <a:rPr lang="zh-CN" altLang="en-US" dirty="0" smtClean="0"/>
              <a:t>位形空间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简化姿态（位置</a:t>
            </a:r>
            <a:r>
              <a:rPr lang="en-US" altLang="zh-CN" dirty="0" smtClean="0"/>
              <a:t>+</a:t>
            </a:r>
            <a:r>
              <a:rPr lang="zh-CN" altLang="en-US" dirty="0" smtClean="0"/>
              <a:t>偏航）</a:t>
            </a:r>
            <a:r>
              <a:rPr lang="zh-CN" altLang="en-US" dirty="0"/>
              <a:t> → </a:t>
            </a:r>
            <a:r>
              <a:rPr lang="en-US" altLang="zh-CN" dirty="0" smtClean="0"/>
              <a:t>4 DOF</a:t>
            </a:r>
          </a:p>
          <a:p>
            <a:pPr lvl="1"/>
            <a:r>
              <a:rPr lang="zh-CN" altLang="en-US" dirty="0" smtClean="0"/>
              <a:t>全姿态</a:t>
            </a:r>
            <a:r>
              <a:rPr lang="zh-CN" altLang="en-US" dirty="0"/>
              <a:t>→ </a:t>
            </a:r>
            <a:r>
              <a:rPr lang="en-US" altLang="zh-CN" dirty="0" smtClean="0"/>
              <a:t>6 DOF</a:t>
            </a:r>
          </a:p>
          <a:p>
            <a:pPr lvl="1"/>
            <a:r>
              <a:rPr lang="zh-CN" altLang="en-US" dirty="0" smtClean="0"/>
              <a:t>姿态</a:t>
            </a:r>
            <a:r>
              <a:rPr lang="en-US" altLang="zh-CN" dirty="0" smtClean="0"/>
              <a:t>+</a:t>
            </a:r>
            <a:r>
              <a:rPr lang="zh-CN" altLang="en-US" dirty="0" smtClean="0"/>
              <a:t>速度</a:t>
            </a:r>
            <a:r>
              <a:rPr lang="zh-CN" altLang="en-US" dirty="0"/>
              <a:t>→ </a:t>
            </a:r>
            <a:r>
              <a:rPr lang="en-US" altLang="zh-CN" dirty="0" smtClean="0"/>
              <a:t>12 DOF</a:t>
            </a:r>
          </a:p>
          <a:p>
            <a:pPr lvl="1"/>
            <a:r>
              <a:rPr lang="zh-CN" altLang="en-US" dirty="0"/>
              <a:t>操</a:t>
            </a:r>
            <a:r>
              <a:rPr lang="zh-CN" altLang="en-US" dirty="0" smtClean="0"/>
              <a:t>控机器的角度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……</a:t>
            </a:r>
          </a:p>
          <a:p>
            <a:r>
              <a:rPr lang="zh-CN" altLang="en-US" dirty="0" smtClean="0"/>
              <a:t>路径规划发生在位形空间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6639454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动态窗口法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 smtClean="0"/>
              <a:t>算法：</a:t>
            </a:r>
            <a:endParaRPr lang="en-US" altLang="zh-CN" dirty="0" smtClean="0"/>
          </a:p>
          <a:p>
            <a:r>
              <a:rPr lang="en-US" altLang="zh-CN" dirty="0" smtClean="0"/>
              <a:t>1.</a:t>
            </a:r>
            <a:r>
              <a:rPr lang="zh-CN" altLang="en-US" dirty="0" smtClean="0"/>
              <a:t>对机器的控制空间取样</a:t>
            </a:r>
            <a:endParaRPr lang="en-US" altLang="zh-CN" dirty="0" smtClean="0"/>
          </a:p>
          <a:p>
            <a:r>
              <a:rPr lang="en-US" altLang="zh-CN" dirty="0" smtClean="0"/>
              <a:t>2.</a:t>
            </a:r>
            <a:r>
              <a:rPr lang="zh-CN" altLang="en-US" dirty="0" smtClean="0"/>
              <a:t>对每个取样进行短周期的仿真</a:t>
            </a:r>
            <a:endParaRPr lang="en-US" altLang="zh-CN" dirty="0" smtClean="0"/>
          </a:p>
          <a:p>
            <a:r>
              <a:rPr lang="en-US" altLang="zh-CN" dirty="0" smtClean="0"/>
              <a:t>3.</a:t>
            </a:r>
            <a:r>
              <a:rPr lang="zh-CN" altLang="en-US" dirty="0" smtClean="0"/>
              <a:t>对每一个取样进行评分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接近障碍物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接近目标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接近全局路径</a:t>
            </a:r>
            <a:endParaRPr lang="en-US" altLang="zh-CN" dirty="0" smtClean="0"/>
          </a:p>
          <a:p>
            <a:pPr lvl="1"/>
            <a:r>
              <a:rPr lang="zh-CN" altLang="en-US" dirty="0"/>
              <a:t>速度</a:t>
            </a:r>
            <a:endParaRPr lang="en-US" altLang="zh-CN" dirty="0"/>
          </a:p>
          <a:p>
            <a:r>
              <a:rPr lang="en-US" altLang="zh-CN" dirty="0" smtClean="0"/>
              <a:t>4.</a:t>
            </a:r>
            <a:r>
              <a:rPr lang="zh-CN" altLang="en-US" dirty="0" smtClean="0"/>
              <a:t>挑选评分最高的控制指令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361298224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动态窗口法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zh-CN" altLang="en-US" dirty="0" smtClean="0"/>
              <a:t>考虑一个</a:t>
            </a:r>
            <a:r>
              <a:rPr lang="en-US" altLang="zh-CN" dirty="0" smtClean="0"/>
              <a:t>2 DOF</a:t>
            </a:r>
            <a:r>
              <a:rPr lang="zh-CN" altLang="en-US" dirty="0" smtClean="0"/>
              <a:t>二维机器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3650" y="2341562"/>
            <a:ext cx="7124700" cy="3648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78216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动态窗口法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zh-CN" altLang="en-US" dirty="0" smtClean="0"/>
              <a:t>考虑一个</a:t>
            </a:r>
            <a:r>
              <a:rPr lang="en-US" altLang="zh-CN" dirty="0" smtClean="0"/>
              <a:t>2 DOF</a:t>
            </a:r>
            <a:r>
              <a:rPr lang="zh-CN" altLang="en-US" dirty="0" smtClean="0"/>
              <a:t>二维机器 </a:t>
            </a:r>
            <a:r>
              <a:rPr lang="en-US" altLang="zh-CN" dirty="0" smtClean="0"/>
              <a:t>+ 2D</a:t>
            </a:r>
            <a:r>
              <a:rPr lang="zh-CN" altLang="en-US" dirty="0" smtClean="0"/>
              <a:t>环境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037" y="2451100"/>
            <a:ext cx="7019925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23435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动态窗口法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zh-CN" altLang="en-US" dirty="0" smtClean="0"/>
              <a:t>加上动态约束条件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050" y="2547938"/>
            <a:ext cx="7581900" cy="3629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34337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动态窗口法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zh-CN" altLang="en-US" dirty="0" smtClean="0"/>
              <a:t>导航方法（势场法）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3537" y="2303462"/>
            <a:ext cx="5876925" cy="5238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7275" y="2800349"/>
            <a:ext cx="2609850" cy="100965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5836" y="3802061"/>
            <a:ext cx="7172325" cy="221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4536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动态窗口法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zh-CN" altLang="en-US" dirty="0" smtClean="0"/>
              <a:t>导航方法（势场法）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3537" y="2303462"/>
            <a:ext cx="5876925" cy="5238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7275" y="2800349"/>
            <a:ext cx="2609850" cy="10096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4674" y="2800349"/>
            <a:ext cx="2257425" cy="86677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199" y="3960018"/>
            <a:ext cx="7467600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17052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动态窗口法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zh-CN" altLang="en-US" dirty="0" smtClean="0"/>
              <a:t>导航方法（势场法）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3537" y="2303462"/>
            <a:ext cx="5876925" cy="5238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7275" y="2800349"/>
            <a:ext cx="2609850" cy="10096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4674" y="2800349"/>
            <a:ext cx="2257425" cy="86677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2106" y="2768598"/>
            <a:ext cx="2590800" cy="89535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6311" y="3909217"/>
            <a:ext cx="7191375" cy="201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22314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动态窗口法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zh-CN" altLang="en-US" dirty="0" smtClean="0"/>
              <a:t>离散化动态窗口，评估导航方法</a:t>
            </a:r>
            <a:endParaRPr lang="en-US" altLang="zh-CN" dirty="0" smtClean="0"/>
          </a:p>
          <a:p>
            <a:r>
              <a:rPr lang="zh-CN" altLang="en-US" dirty="0" smtClean="0"/>
              <a:t>找到最大值及运行轨迹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3243" y="2919413"/>
            <a:ext cx="5497513" cy="3000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13904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例子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4175" y="1825625"/>
            <a:ext cx="5835650" cy="4390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34368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DWAs</a:t>
            </a:r>
            <a:r>
              <a:rPr lang="zh-CN" altLang="en-US" dirty="0" smtClean="0"/>
              <a:t>问题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en-US" altLang="zh-CN" dirty="0" smtClean="0"/>
              <a:t>DWAs</a:t>
            </a:r>
            <a:r>
              <a:rPr lang="zh-CN" altLang="en-US" dirty="0" smtClean="0"/>
              <a:t>受局部最小值影响，例如：机器人不能在进入门口前及时减速</a:t>
            </a: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r>
              <a:rPr lang="zh-CN" altLang="en-US" dirty="0" smtClean="0"/>
              <a:t>能够提出一个解决方案</a:t>
            </a:r>
            <a:endParaRPr lang="en-US" altLang="zh-CN" dirty="0" smtClean="0"/>
          </a:p>
          <a:p>
            <a:r>
              <a:rPr lang="zh-CN" altLang="en-US" dirty="0" smtClean="0"/>
              <a:t>提示：一般情况下需要全局规划</a:t>
            </a:r>
            <a:endParaRPr lang="en-US" altLang="zh-CN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2068" y="2652712"/>
            <a:ext cx="3979863" cy="2135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4424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位形空间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位形空间（</a:t>
            </a:r>
            <a:r>
              <a:rPr lang="en-US" altLang="zh-CN" dirty="0" smtClean="0"/>
              <a:t>C-space</a:t>
            </a:r>
            <a:r>
              <a:rPr lang="zh-CN" altLang="en-US" dirty="0" smtClean="0"/>
              <a:t>）是指所有可能结构的空间</a:t>
            </a:r>
            <a:endParaRPr lang="en-US" altLang="zh-CN" dirty="0" smtClean="0"/>
          </a:p>
          <a:p>
            <a:r>
              <a:rPr lang="zh-CN" altLang="en-US" dirty="0" smtClean="0"/>
              <a:t>位形空间的拓扑通常不是笛卡尔积</a:t>
            </a:r>
            <a:endParaRPr lang="en-US" altLang="zh-CN" dirty="0" smtClean="0"/>
          </a:p>
          <a:p>
            <a:r>
              <a:rPr lang="zh-CN" altLang="en-US" dirty="0" smtClean="0"/>
              <a:t>位形空间被形容成一个拓扑流形</a:t>
            </a: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3637216"/>
            <a:ext cx="7239000" cy="231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91390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例子：</a:t>
            </a:r>
            <a:r>
              <a:rPr lang="en-US" altLang="zh-CN" dirty="0" smtClean="0"/>
              <a:t>ROS</a:t>
            </a:r>
            <a:r>
              <a:rPr lang="zh-CN" altLang="en-US" dirty="0" smtClean="0"/>
              <a:t>路径规划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937" y="1878693"/>
            <a:ext cx="7096125" cy="401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84398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回顾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如何取样路标以及建立概率随机数</a:t>
            </a:r>
            <a:endParaRPr lang="en-US" altLang="zh-CN" dirty="0" smtClean="0"/>
          </a:p>
          <a:p>
            <a:r>
              <a:rPr lang="zh-CN" altLang="en-US" dirty="0" smtClean="0"/>
              <a:t>如何高效的计算从起点到终点的路线</a:t>
            </a:r>
            <a:endParaRPr lang="en-US" altLang="zh-CN" dirty="0" smtClean="0"/>
          </a:p>
          <a:p>
            <a:r>
              <a:rPr lang="zh-CN" altLang="en-US" dirty="0" smtClean="0"/>
              <a:t>如何高效的更新规划</a:t>
            </a:r>
            <a:endParaRPr lang="en-US" altLang="zh-CN" dirty="0" smtClean="0"/>
          </a:p>
          <a:p>
            <a:r>
              <a:rPr lang="zh-CN" altLang="en-US" dirty="0" smtClean="0"/>
              <a:t>如何实时的计算执行路径规划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04053302"/>
      </p:ext>
    </p:extLst>
  </p:cSld>
  <p:clrMapOvr>
    <a:masterClrMapping/>
  </p:clrMapOvr>
</p:sld>
</file>

<file path=ppt/theme/theme1.xml><?xml version="1.0" encoding="utf-8"?>
<a:theme xmlns:a="http://schemas.openxmlformats.org/drawingml/2006/main" name="1_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计算机学院模板</Template>
  <TotalTime>704</TotalTime>
  <Words>2240</Words>
  <Application>Microsoft Office PowerPoint</Application>
  <PresentationFormat>全屏显示(4:3)</PresentationFormat>
  <Paragraphs>453</Paragraphs>
  <Slides>91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91</vt:i4>
      </vt:variant>
    </vt:vector>
  </HeadingPairs>
  <TitlesOfParts>
    <vt:vector size="98" baseType="lpstr">
      <vt:lpstr>华文楷体</vt:lpstr>
      <vt:lpstr>宋体</vt:lpstr>
      <vt:lpstr>Arial</vt:lpstr>
      <vt:lpstr>Calibri</vt:lpstr>
      <vt:lpstr>Calibri Light</vt:lpstr>
      <vt:lpstr>1_自定义设计方案</vt:lpstr>
      <vt:lpstr>自定义设计方案</vt:lpstr>
      <vt:lpstr>多旋翼飞行器控制与导航技术</vt:lpstr>
      <vt:lpstr>飞越森林</vt:lpstr>
      <vt:lpstr>路径规划问题</vt:lpstr>
      <vt:lpstr>路径规划问题</vt:lpstr>
      <vt:lpstr>路径规划例子</vt:lpstr>
      <vt:lpstr>无人机架构</vt:lpstr>
      <vt:lpstr>本章内容</vt:lpstr>
      <vt:lpstr>位形空间</vt:lpstr>
      <vt:lpstr>位形空间</vt:lpstr>
      <vt:lpstr>数学符号</vt:lpstr>
      <vt:lpstr>自由空间例子</vt:lpstr>
      <vt:lpstr>例子</vt:lpstr>
      <vt:lpstr>例子</vt:lpstr>
      <vt:lpstr>例子</vt:lpstr>
      <vt:lpstr>例子</vt:lpstr>
      <vt:lpstr>计算自由空间</vt:lpstr>
      <vt:lpstr>Minowski sum</vt:lpstr>
      <vt:lpstr>例子</vt:lpstr>
      <vt:lpstr>基础路径规划问题</vt:lpstr>
      <vt:lpstr>路径规划</vt:lpstr>
      <vt:lpstr>C-space 离散化</vt:lpstr>
      <vt:lpstr>网格分解</vt:lpstr>
      <vt:lpstr>网格分解</vt:lpstr>
      <vt:lpstr>随机道路地图（PRMs）</vt:lpstr>
      <vt:lpstr>随机道路地图（PRMs）</vt:lpstr>
      <vt:lpstr>PRM 例子</vt:lpstr>
      <vt:lpstr>随机道路图</vt:lpstr>
      <vt:lpstr>快速探索随机树</vt:lpstr>
      <vt:lpstr>快速探索随机树</vt:lpstr>
      <vt:lpstr>快速探索随机树</vt:lpstr>
      <vt:lpstr>快速探索随机树</vt:lpstr>
      <vt:lpstr>RRT例子</vt:lpstr>
      <vt:lpstr>不完整的机器</vt:lpstr>
      <vt:lpstr>不完整的机器</vt:lpstr>
      <vt:lpstr>例子：小型飞船路径规划</vt:lpstr>
      <vt:lpstr>例子：小型飞船路径规划</vt:lpstr>
      <vt:lpstr>例子：小型飞船路径规划</vt:lpstr>
      <vt:lpstr>快速随机搜索树</vt:lpstr>
      <vt:lpstr>总结：取样规划</vt:lpstr>
      <vt:lpstr>路径规划</vt:lpstr>
      <vt:lpstr>搜索算法</vt:lpstr>
      <vt:lpstr>盲目搜索</vt:lpstr>
      <vt:lpstr>例如：Dijkstra算法</vt:lpstr>
      <vt:lpstr>启发式搜索</vt:lpstr>
      <vt:lpstr>启发式搜索</vt:lpstr>
      <vt:lpstr>启发式函数</vt:lpstr>
      <vt:lpstr>启发式搜索</vt:lpstr>
      <vt:lpstr>A*算法</vt:lpstr>
      <vt:lpstr>例子</vt:lpstr>
      <vt:lpstr>例子</vt:lpstr>
      <vt:lpstr>例子</vt:lpstr>
      <vt:lpstr>例子</vt:lpstr>
      <vt:lpstr>例子</vt:lpstr>
      <vt:lpstr>例子</vt:lpstr>
      <vt:lpstr>启发式函数影响</vt:lpstr>
      <vt:lpstr>启发式函数影响</vt:lpstr>
      <vt:lpstr>启发式函数影响</vt:lpstr>
      <vt:lpstr>启发式函数影响</vt:lpstr>
      <vt:lpstr>启发式函数影响</vt:lpstr>
      <vt:lpstr>启发式函数影响</vt:lpstr>
      <vt:lpstr>A*</vt:lpstr>
      <vt:lpstr>D*搜索</vt:lpstr>
      <vt:lpstr>D*搜索</vt:lpstr>
      <vt:lpstr>D*搜索</vt:lpstr>
      <vt:lpstr>例子</vt:lpstr>
      <vt:lpstr>D*搜索</vt:lpstr>
      <vt:lpstr>A*/D*中的问题（网格）</vt:lpstr>
      <vt:lpstr>A*/D*中的问题（网格）</vt:lpstr>
      <vt:lpstr>平滑地图</vt:lpstr>
      <vt:lpstr>例子</vt:lpstr>
      <vt:lpstr>平滑路径</vt:lpstr>
      <vt:lpstr>例子</vt:lpstr>
      <vt:lpstr>实时路径规划</vt:lpstr>
      <vt:lpstr>实时路径规划</vt:lpstr>
      <vt:lpstr>无人机架构</vt:lpstr>
      <vt:lpstr>分层路径规划</vt:lpstr>
      <vt:lpstr>局部规划</vt:lpstr>
      <vt:lpstr>势场法</vt:lpstr>
      <vt:lpstr>漏斗法</vt:lpstr>
      <vt:lpstr>动态窗口法</vt:lpstr>
      <vt:lpstr>动态窗口法</vt:lpstr>
      <vt:lpstr>动态窗口法</vt:lpstr>
      <vt:lpstr>动态窗口法</vt:lpstr>
      <vt:lpstr>动态窗口法</vt:lpstr>
      <vt:lpstr>动态窗口法</vt:lpstr>
      <vt:lpstr>动态窗口法</vt:lpstr>
      <vt:lpstr>动态窗口法</vt:lpstr>
      <vt:lpstr>例子</vt:lpstr>
      <vt:lpstr>DWAs问题</vt:lpstr>
      <vt:lpstr>例子：ROS路径规划</vt:lpstr>
      <vt:lpstr>回顾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多旋翼飞行器入门</dc:title>
  <dc:creator>lenovo</dc:creator>
  <cp:lastModifiedBy>Mingsong Lu</cp:lastModifiedBy>
  <cp:revision>61</cp:revision>
  <dcterms:created xsi:type="dcterms:W3CDTF">2016-08-29T01:42:25Z</dcterms:created>
  <dcterms:modified xsi:type="dcterms:W3CDTF">2016-09-25T07:49:23Z</dcterms:modified>
</cp:coreProperties>
</file>